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9" r:id="rId5"/>
    <p:sldId id="260" r:id="rId6"/>
    <p:sldId id="297" r:id="rId7"/>
    <p:sldId id="298" r:id="rId8"/>
    <p:sldId id="299" r:id="rId9"/>
    <p:sldId id="301" r:id="rId10"/>
    <p:sldId id="302" r:id="rId11"/>
    <p:sldId id="303" r:id="rId12"/>
    <p:sldId id="307" r:id="rId13"/>
    <p:sldId id="305" r:id="rId14"/>
    <p:sldId id="311" r:id="rId15"/>
    <p:sldId id="312" r:id="rId16"/>
    <p:sldId id="306" r:id="rId17"/>
    <p:sldId id="296" r:id="rId18"/>
  </p:sldIdLst>
  <p:sldSz cx="9144000" cy="5715000" type="screen16x10"/>
  <p:notesSz cx="6669088" cy="9926638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M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5" name="Autor" initials="A" lastIdx="0" clrIdx="1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3"/>
    <a:srgbClr val="0C94B7"/>
    <a:srgbClr val="E7EFF7"/>
    <a:srgbClr val="CBDDEF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92034" autoAdjust="0"/>
  </p:normalViewPr>
  <p:slideViewPr>
    <p:cSldViewPr snapToGrid="0" showGuides="1">
      <p:cViewPr varScale="1">
        <p:scale>
          <a:sx n="139" d="100"/>
          <a:sy n="139" d="100"/>
        </p:scale>
        <p:origin x="666" y="120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en-GB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20/01/2025</a:t>
            </a:fld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en-GB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744538"/>
            <a:ext cx="59547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25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19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6672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685846" y="5127682"/>
            <a:ext cx="1749600" cy="401894"/>
          </a:xfrm>
          <a:prstGeom prst="rect">
            <a:avLst/>
          </a:prstGeom>
        </p:spPr>
      </p:pic>
      <p:sp>
        <p:nvSpPr>
          <p:cNvPr id="12" name="Textfeld 8"/>
          <p:cNvSpPr txBox="1"/>
          <p:nvPr userDrawn="1"/>
        </p:nvSpPr>
        <p:spPr>
          <a:xfrm>
            <a:off x="962300" y="5307259"/>
            <a:ext cx="5711106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50" b="1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Institute for Austrian and International Tax Law </a:t>
            </a:r>
            <a:r>
              <a:rPr lang="en-GB" sz="5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</a:t>
            </a:r>
            <a:r>
              <a:rPr lang="en-GB" sz="105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GB" sz="1050" kern="1200" dirty="0" err="1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www.wu.ac.at/taxlaw</a:t>
            </a:r>
            <a:endParaRPr lang="en-GB" sz="1050" kern="1200" dirty="0">
              <a:solidFill>
                <a:schemeClr val="bg1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0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92" y="5117166"/>
            <a:ext cx="562394" cy="443514"/>
          </a:xfrm>
          <a:prstGeom prst="rect">
            <a:avLst/>
          </a:prstGeom>
        </p:spPr>
      </p:pic>
      <p:grpSp>
        <p:nvGrpSpPr>
          <p:cNvPr id="18" name="Gruppieren 17"/>
          <p:cNvGrpSpPr/>
          <p:nvPr userDrawn="1"/>
        </p:nvGrpSpPr>
        <p:grpSpPr>
          <a:xfrm>
            <a:off x="295575" y="625621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3" name="Bild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2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941638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30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31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83" y="5129960"/>
            <a:ext cx="1749556" cy="402337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941638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24" name="Grafik 7" descr="Logo Tax.t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6" y="5113178"/>
            <a:ext cx="557337" cy="47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8"/>
          <p:cNvSpPr txBox="1"/>
          <p:nvPr userDrawn="1"/>
        </p:nvSpPr>
        <p:spPr>
          <a:xfrm>
            <a:off x="965406" y="5307970"/>
            <a:ext cx="57690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50" b="1" kern="1200" dirty="0">
                <a:solidFill>
                  <a:srgbClr val="003A74"/>
                </a:solidFill>
                <a:latin typeface="Verdana" pitchFamily="34" charset="0"/>
                <a:ea typeface="+mn-ea"/>
                <a:cs typeface="+mn-cs"/>
              </a:rPr>
              <a:t>Institute for Austrian and International Tax Law </a:t>
            </a:r>
            <a:r>
              <a:rPr lang="en-GB" sz="50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</a:t>
            </a:r>
            <a:r>
              <a:rPr lang="en-GB" sz="1050" kern="1200" dirty="0">
                <a:solidFill>
                  <a:srgbClr val="003A74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GB" sz="1050" kern="1200" dirty="0">
                <a:solidFill>
                  <a:srgbClr val="003A74"/>
                </a:solidFill>
                <a:latin typeface="Verdana" pitchFamily="34" charset="0"/>
                <a:ea typeface="+mn-ea"/>
                <a:cs typeface="+mn-cs"/>
              </a:rPr>
              <a:t>www.wu.ac.at/taxlaw</a:t>
            </a:r>
          </a:p>
        </p:txBody>
      </p:sp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587051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here to change the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856333" y="5296319"/>
            <a:ext cx="489347" cy="258085"/>
          </a:xfr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2408" y="1265366"/>
            <a:ext cx="8210547" cy="381494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Placeholder for objects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856333" y="5296319"/>
            <a:ext cx="489347" cy="258085"/>
          </a:xfr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2"/>
            <a:ext cx="3960000" cy="3715067"/>
          </a:xfrm>
        </p:spPr>
        <p:txBody>
          <a:bodyPr>
            <a:normAutofit/>
          </a:bodyPr>
          <a:lstStyle>
            <a:lvl1pPr>
              <a:defRPr lang="en-GB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 marL="808038" indent="0">
              <a:buClr>
                <a:schemeClr val="accent1"/>
              </a:buClr>
              <a:buNone/>
              <a:defRPr sz="1200"/>
            </a:lvl4pPr>
            <a:lvl5pPr marL="1077913" indent="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here to change the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71506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here to change the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856333" y="5296319"/>
            <a:ext cx="495443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16951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here to change the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16951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here to change the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en-GB" dirty="0"/>
              <a:t>Subtitle 1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en-GB" dirty="0"/>
              <a:t>Subtitle 2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856333" y="5296319"/>
            <a:ext cx="501539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en-GB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include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address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856333" y="5296319"/>
            <a:ext cx="458867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715067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en-GB" dirty="0"/>
              <a:t>Click here to change the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change Master title style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13" y="5341775"/>
            <a:ext cx="1083600" cy="24940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6856333" y="5296319"/>
            <a:ext cx="892150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3" name="Grafik 7" descr="Logo Tax.tif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6" y="5113178"/>
            <a:ext cx="557337" cy="47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8"/>
          <p:cNvSpPr txBox="1"/>
          <p:nvPr userDrawn="1"/>
        </p:nvSpPr>
        <p:spPr>
          <a:xfrm>
            <a:off x="965406" y="5307970"/>
            <a:ext cx="57690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50" b="1" kern="1200" dirty="0">
                <a:solidFill>
                  <a:srgbClr val="003A74"/>
                </a:solidFill>
                <a:latin typeface="Verdana" pitchFamily="34" charset="0"/>
                <a:ea typeface="+mn-ea"/>
                <a:cs typeface="+mn-cs"/>
              </a:rPr>
              <a:t>Institute for Austrian and International Tax Law </a:t>
            </a:r>
            <a:r>
              <a:rPr lang="en-GB" sz="50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</a:t>
            </a:r>
            <a:r>
              <a:rPr lang="en-GB" sz="1050" kern="1200" dirty="0">
                <a:solidFill>
                  <a:srgbClr val="003A74"/>
                </a:solidFill>
                <a:latin typeface="Verdana" pitchFamily="34" charset="0"/>
                <a:ea typeface="+mn-ea"/>
                <a:cs typeface="+mn-cs"/>
                <a:sym typeface="Wingdings"/>
              </a:rPr>
              <a:t> </a:t>
            </a:r>
            <a:r>
              <a:rPr lang="en-GB" sz="1050" kern="1200" dirty="0">
                <a:solidFill>
                  <a:srgbClr val="003A74"/>
                </a:solidFill>
                <a:latin typeface="Verdana" pitchFamily="34" charset="0"/>
                <a:ea typeface="+mn-ea"/>
                <a:cs typeface="+mn-cs"/>
              </a:rPr>
              <a:t>www.wu.ac.at/taxlaw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5" r:id="rId2"/>
    <p:sldLayoutId id="2147483663" r:id="rId3"/>
    <p:sldLayoutId id="2147483664" r:id="rId4"/>
    <p:sldLayoutId id="2147483667" r:id="rId5"/>
    <p:sldLayoutId id="2147483668" r:id="rId6"/>
    <p:sldLayoutId id="2147483670" r:id="rId7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22" userDrawn="1">
          <p15:clr>
            <a:srgbClr val="F26B43"/>
          </p15:clr>
        </p15:guide>
        <p15:guide id="12" orient="horz" pos="10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287337" y="2941639"/>
            <a:ext cx="4556511" cy="1005605"/>
          </a:xfrm>
        </p:spPr>
        <p:txBody>
          <a:bodyPr/>
          <a:lstStyle/>
          <a:p>
            <a:r>
              <a:rPr lang="de-DE" sz="1600" dirty="0"/>
              <a:t>Jürgen Romstorfer, LL.M.</a:t>
            </a:r>
          </a:p>
          <a:p>
            <a:r>
              <a:rPr lang="de-DE" sz="1600" dirty="0"/>
              <a:t>21.1.2025</a:t>
            </a:r>
            <a:endParaRPr lang="de-AT" sz="1600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12663" y="1107611"/>
            <a:ext cx="5436000" cy="1026000"/>
          </a:xfrm>
        </p:spPr>
        <p:txBody>
          <a:bodyPr/>
          <a:lstStyle/>
          <a:p>
            <a:r>
              <a:rPr lang="de-DE" dirty="0"/>
              <a:t>Austrian </a:t>
            </a:r>
            <a:r>
              <a:rPr lang="de-DE" dirty="0" err="1"/>
              <a:t>domestic</a:t>
            </a:r>
            <a:r>
              <a:rPr lang="de-DE" dirty="0"/>
              <a:t> anti-</a:t>
            </a:r>
            <a:r>
              <a:rPr lang="de-DE" dirty="0" err="1"/>
              <a:t>abuse</a:t>
            </a:r>
            <a:r>
              <a:rPr lang="de-DE" dirty="0"/>
              <a:t> </a:t>
            </a:r>
            <a:r>
              <a:rPr lang="de-DE" dirty="0" err="1"/>
              <a:t>rules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735088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774AF0-1920-6A4C-1A04-F62D01F64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7" y="139700"/>
            <a:ext cx="7368050" cy="903822"/>
          </a:xfrm>
        </p:spPr>
        <p:txBody>
          <a:bodyPr>
            <a:normAutofit/>
          </a:bodyPr>
          <a:lstStyle/>
          <a:p>
            <a:r>
              <a:rPr lang="de-DE" dirty="0" err="1"/>
              <a:t>Example</a:t>
            </a:r>
            <a:r>
              <a:rPr lang="de-DE" dirty="0"/>
              <a:t> 2: Austrian Supreme Administrative Court 1.10.2008, 2006/13/0032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8A05AA-35A2-157D-708C-61B86F91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3D39E8F-CD74-3306-035B-1D4213A72DBF}"/>
              </a:ext>
            </a:extLst>
          </p:cNvPr>
          <p:cNvSpPr/>
          <p:nvPr/>
        </p:nvSpPr>
        <p:spPr>
          <a:xfrm>
            <a:off x="1252198" y="1401309"/>
            <a:ext cx="1570831" cy="5944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 Ltd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57A3BDB-0CA5-99B2-A730-3A87EB1A79AE}"/>
              </a:ext>
            </a:extLst>
          </p:cNvPr>
          <p:cNvSpPr/>
          <p:nvPr/>
        </p:nvSpPr>
        <p:spPr>
          <a:xfrm>
            <a:off x="1252197" y="2560297"/>
            <a:ext cx="1570831" cy="5944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U Ltd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DA92BBD-5C98-DC49-5901-83E5EAC077E8}"/>
              </a:ext>
            </a:extLst>
          </p:cNvPr>
          <p:cNvSpPr/>
          <p:nvPr/>
        </p:nvSpPr>
        <p:spPr>
          <a:xfrm>
            <a:off x="1252197" y="3719285"/>
            <a:ext cx="1570831" cy="5944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 Holding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7604EEA-391D-3CF4-0FE9-C7901A6BCAC6}"/>
              </a:ext>
            </a:extLst>
          </p:cNvPr>
          <p:cNvSpPr/>
          <p:nvPr/>
        </p:nvSpPr>
        <p:spPr>
          <a:xfrm>
            <a:off x="6387919" y="3719284"/>
            <a:ext cx="1570831" cy="5944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 Ltd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0AE63AC-B070-753E-5D7B-47F6F54A9EDA}"/>
              </a:ext>
            </a:extLst>
          </p:cNvPr>
          <p:cNvSpPr/>
          <p:nvPr/>
        </p:nvSpPr>
        <p:spPr>
          <a:xfrm>
            <a:off x="6449930" y="1430313"/>
            <a:ext cx="1570831" cy="5944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U BV</a:t>
            </a:r>
            <a:endParaRPr lang="de-AT" dirty="0">
              <a:solidFill>
                <a:schemeClr val="tx1"/>
              </a:solidFill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2E2B1AC-7B8E-B52C-01D7-11225100E9DD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2037613" y="1995714"/>
            <a:ext cx="1" cy="564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1C84A9A-3CAB-A58D-8546-E0AF67EB0530}"/>
              </a:ext>
            </a:extLst>
          </p:cNvPr>
          <p:cNvCxnSpPr>
            <a:cxnSpLocks/>
          </p:cNvCxnSpPr>
          <p:nvPr/>
        </p:nvCxnSpPr>
        <p:spPr>
          <a:xfrm flipH="1">
            <a:off x="2037612" y="3154702"/>
            <a:ext cx="1" cy="564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FDA29421-20EA-9296-3B24-C23F3AFE7A09}"/>
              </a:ext>
            </a:extLst>
          </p:cNvPr>
          <p:cNvCxnSpPr>
            <a:cxnSpLocks/>
            <a:stCxn id="8" idx="1"/>
            <a:endCxn id="7" idx="3"/>
          </p:cNvCxnSpPr>
          <p:nvPr/>
        </p:nvCxnSpPr>
        <p:spPr>
          <a:xfrm flipH="1">
            <a:off x="2823028" y="4016487"/>
            <a:ext cx="35648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1A11196-AA2B-E261-E34B-F45CBAA39590}"/>
              </a:ext>
            </a:extLst>
          </p:cNvPr>
          <p:cNvCxnSpPr>
            <a:cxnSpLocks/>
          </p:cNvCxnSpPr>
          <p:nvPr/>
        </p:nvCxnSpPr>
        <p:spPr>
          <a:xfrm flipV="1">
            <a:off x="1794275" y="3216287"/>
            <a:ext cx="0" cy="502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BD731B7-6605-D17E-E7CA-FB8728FC0256}"/>
              </a:ext>
            </a:extLst>
          </p:cNvPr>
          <p:cNvCxnSpPr>
            <a:cxnSpLocks/>
          </p:cNvCxnSpPr>
          <p:nvPr/>
        </p:nvCxnSpPr>
        <p:spPr>
          <a:xfrm>
            <a:off x="7392658" y="2129942"/>
            <a:ext cx="0" cy="1538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51FEF109-B361-2B7D-C282-99492392683F}"/>
              </a:ext>
            </a:extLst>
          </p:cNvPr>
          <p:cNvSpPr txBox="1"/>
          <p:nvPr/>
        </p:nvSpPr>
        <p:spPr>
          <a:xfrm>
            <a:off x="2037612" y="2129942"/>
            <a:ext cx="78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100 %</a:t>
            </a:r>
            <a:endParaRPr lang="de-AT" sz="14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2A46B7A-E4C5-1A50-2590-A7B25E731391}"/>
              </a:ext>
            </a:extLst>
          </p:cNvPr>
          <p:cNvSpPr txBox="1"/>
          <p:nvPr/>
        </p:nvSpPr>
        <p:spPr>
          <a:xfrm>
            <a:off x="2015832" y="3268194"/>
            <a:ext cx="78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100 %</a:t>
            </a:r>
            <a:endParaRPr lang="de-AT" sz="14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6B38F7D-AC81-BDEC-945A-53DCFA895F9F}"/>
              </a:ext>
            </a:extLst>
          </p:cNvPr>
          <p:cNvSpPr txBox="1"/>
          <p:nvPr/>
        </p:nvSpPr>
        <p:spPr>
          <a:xfrm>
            <a:off x="4240485" y="1970228"/>
            <a:ext cx="78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100 %</a:t>
            </a:r>
            <a:endParaRPr lang="de-AT" sz="14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F3EDE1C-BD32-4C5F-82D9-75FE3834D8EF}"/>
              </a:ext>
            </a:extLst>
          </p:cNvPr>
          <p:cNvSpPr txBox="1"/>
          <p:nvPr/>
        </p:nvSpPr>
        <p:spPr>
          <a:xfrm>
            <a:off x="6758187" y="2619785"/>
            <a:ext cx="587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loan</a:t>
            </a:r>
            <a:endParaRPr lang="de-AT" sz="14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C70C1E7-59BE-9F23-F575-E7121247A7DF}"/>
              </a:ext>
            </a:extLst>
          </p:cNvPr>
          <p:cNvSpPr txBox="1"/>
          <p:nvPr/>
        </p:nvSpPr>
        <p:spPr>
          <a:xfrm>
            <a:off x="7398464" y="2622153"/>
            <a:ext cx="87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interest</a:t>
            </a:r>
            <a:endParaRPr lang="de-AT" sz="1400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44795EC4-5F5F-815B-2688-EBC5AE5DFDC1}"/>
              </a:ext>
            </a:extLst>
          </p:cNvPr>
          <p:cNvCxnSpPr>
            <a:cxnSpLocks/>
            <a:stCxn id="9" idx="1"/>
            <a:endCxn id="6" idx="3"/>
          </p:cNvCxnSpPr>
          <p:nvPr/>
        </p:nvCxnSpPr>
        <p:spPr>
          <a:xfrm flipH="1">
            <a:off x="2823028" y="1727516"/>
            <a:ext cx="3626902" cy="1129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63850A22-DF24-8BD5-AC44-B9528E244CD5}"/>
              </a:ext>
            </a:extLst>
          </p:cNvPr>
          <p:cNvSpPr txBox="1"/>
          <p:nvPr/>
        </p:nvSpPr>
        <p:spPr>
          <a:xfrm>
            <a:off x="4212769" y="3687079"/>
            <a:ext cx="78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100 %</a:t>
            </a:r>
            <a:endParaRPr lang="de-AT" sz="1400" dirty="0"/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82D90344-CF5B-1FF7-A0D7-10E23DE0837F}"/>
              </a:ext>
            </a:extLst>
          </p:cNvPr>
          <p:cNvCxnSpPr/>
          <p:nvPr/>
        </p:nvCxnSpPr>
        <p:spPr>
          <a:xfrm>
            <a:off x="3579019" y="1200150"/>
            <a:ext cx="0" cy="39647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103E3473-EDC8-39A0-A8F1-615D2D5C827C}"/>
              </a:ext>
            </a:extLst>
          </p:cNvPr>
          <p:cNvSpPr txBox="1"/>
          <p:nvPr/>
        </p:nvSpPr>
        <p:spPr>
          <a:xfrm>
            <a:off x="198028" y="1338074"/>
            <a:ext cx="78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AUT</a:t>
            </a:r>
            <a:endParaRPr lang="de-AT" sz="14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DF01AD5-4082-D055-B9A4-98C63EAA84FA}"/>
              </a:ext>
            </a:extLst>
          </p:cNvPr>
          <p:cNvSpPr txBox="1"/>
          <p:nvPr/>
        </p:nvSpPr>
        <p:spPr>
          <a:xfrm>
            <a:off x="8145857" y="1467181"/>
            <a:ext cx="78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NE</a:t>
            </a:r>
            <a:endParaRPr lang="de-AT" sz="1400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DFA0FE14-DCF3-8A6F-1D1C-C5F378B8E023}"/>
              </a:ext>
            </a:extLst>
          </p:cNvPr>
          <p:cNvSpPr txBox="1"/>
          <p:nvPr/>
        </p:nvSpPr>
        <p:spPr>
          <a:xfrm>
            <a:off x="8198092" y="4019212"/>
            <a:ext cx="78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Jersey</a:t>
            </a:r>
            <a:endParaRPr lang="de-AT" sz="1400" dirty="0"/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0F72689B-35DC-12A4-629B-1D5F5790F43E}"/>
              </a:ext>
            </a:extLst>
          </p:cNvPr>
          <p:cNvCxnSpPr>
            <a:cxnSpLocks/>
          </p:cNvCxnSpPr>
          <p:nvPr/>
        </p:nvCxnSpPr>
        <p:spPr>
          <a:xfrm flipH="1" flipV="1">
            <a:off x="3579019" y="3156428"/>
            <a:ext cx="5274680" cy="18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D707D11F-CD42-9C2A-CCAA-040092C37388}"/>
              </a:ext>
            </a:extLst>
          </p:cNvPr>
          <p:cNvCxnSpPr>
            <a:cxnSpLocks/>
          </p:cNvCxnSpPr>
          <p:nvPr/>
        </p:nvCxnSpPr>
        <p:spPr>
          <a:xfrm flipH="1">
            <a:off x="2823021" y="4239729"/>
            <a:ext cx="35648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C1490C9C-7D49-1BA3-43A1-28BF03234E70}"/>
              </a:ext>
            </a:extLst>
          </p:cNvPr>
          <p:cNvSpPr txBox="1"/>
          <p:nvPr/>
        </p:nvSpPr>
        <p:spPr>
          <a:xfrm>
            <a:off x="4075086" y="4248336"/>
            <a:ext cx="993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dividend</a:t>
            </a:r>
            <a:endParaRPr lang="de-AT" sz="14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258340C2-7F4E-0F65-4645-CCB6022730ED}"/>
              </a:ext>
            </a:extLst>
          </p:cNvPr>
          <p:cNvSpPr txBox="1"/>
          <p:nvPr/>
        </p:nvSpPr>
        <p:spPr>
          <a:xfrm>
            <a:off x="866167" y="3266493"/>
            <a:ext cx="993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dividend</a:t>
            </a:r>
            <a:endParaRPr lang="de-AT" sz="14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B4916761-F704-0794-0B88-1663439EB55D}"/>
              </a:ext>
            </a:extLst>
          </p:cNvPr>
          <p:cNvSpPr txBox="1"/>
          <p:nvPr/>
        </p:nvSpPr>
        <p:spPr>
          <a:xfrm>
            <a:off x="835144" y="2129942"/>
            <a:ext cx="99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dividend</a:t>
            </a:r>
            <a:endParaRPr lang="de-DE" sz="1400" dirty="0"/>
          </a:p>
          <a:p>
            <a:endParaRPr lang="de-AT" sz="1400" dirty="0"/>
          </a:p>
        </p:txBody>
      </p: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F9FC090B-4F53-9AED-57B5-E92801C3E985}"/>
              </a:ext>
            </a:extLst>
          </p:cNvPr>
          <p:cNvCxnSpPr>
            <a:cxnSpLocks/>
          </p:cNvCxnSpPr>
          <p:nvPr/>
        </p:nvCxnSpPr>
        <p:spPr>
          <a:xfrm flipV="1">
            <a:off x="1789683" y="2024718"/>
            <a:ext cx="0" cy="502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E2ADBF27-B5C7-7BB8-3A39-A347B1C9BFBF}"/>
              </a:ext>
            </a:extLst>
          </p:cNvPr>
          <p:cNvCxnSpPr>
            <a:cxnSpLocks/>
          </p:cNvCxnSpPr>
          <p:nvPr/>
        </p:nvCxnSpPr>
        <p:spPr>
          <a:xfrm flipV="1">
            <a:off x="7270053" y="2129942"/>
            <a:ext cx="0" cy="1538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00545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B1D79-147F-FC8E-B23A-5104FE53C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07E7050-09AB-8FFF-A8C6-291C4D567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Abuse if a structure is 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0096D3"/>
                </a:solidFill>
              </a:rPr>
              <a:t>purely artificial arrangement </a:t>
            </a:r>
            <a:r>
              <a:rPr lang="en-US" dirty="0"/>
              <a:t>and </a:t>
            </a:r>
          </a:p>
          <a:p>
            <a:pPr lvl="1"/>
            <a:r>
              <a:rPr lang="en-US" dirty="0"/>
              <a:t>the aim of </a:t>
            </a:r>
            <a:r>
              <a:rPr lang="en-US" dirty="0">
                <a:solidFill>
                  <a:srgbClr val="0096D3"/>
                </a:solidFill>
              </a:rPr>
              <a:t>saving tax </a:t>
            </a:r>
            <a:r>
              <a:rPr lang="en-US" dirty="0"/>
              <a:t>is </a:t>
            </a:r>
            <a:r>
              <a:rPr lang="en-US" dirty="0">
                <a:solidFill>
                  <a:srgbClr val="0096D3"/>
                </a:solidFill>
              </a:rPr>
              <a:t>one or the main reasons</a:t>
            </a:r>
          </a:p>
          <a:p>
            <a:r>
              <a:rPr lang="de-AT" dirty="0"/>
              <a:t>In </a:t>
            </a:r>
            <a:r>
              <a:rPr lang="de-AT" dirty="0" err="1"/>
              <a:t>case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abuse</a:t>
            </a:r>
            <a:r>
              <a:rPr lang="de-AT" dirty="0"/>
              <a:t>, an </a:t>
            </a:r>
            <a:r>
              <a:rPr lang="de-AT" dirty="0" err="1"/>
              <a:t>appropriate</a:t>
            </a:r>
            <a:r>
              <a:rPr lang="de-AT" dirty="0"/>
              <a:t> </a:t>
            </a:r>
            <a:r>
              <a:rPr lang="de-AT" dirty="0" err="1"/>
              <a:t>structure</a:t>
            </a:r>
            <a:r>
              <a:rPr lang="de-AT" dirty="0"/>
              <a:t> will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taxed</a:t>
            </a:r>
            <a:endParaRPr lang="de-AT" dirty="0"/>
          </a:p>
          <a:p>
            <a:r>
              <a:rPr lang="en-US" dirty="0"/>
              <a:t>In the present case, </a:t>
            </a:r>
            <a:r>
              <a:rPr lang="en-US" dirty="0">
                <a:solidFill>
                  <a:srgbClr val="0096D3"/>
                </a:solidFill>
              </a:rPr>
              <a:t>no non-tax reasons </a:t>
            </a:r>
            <a:r>
              <a:rPr lang="en-US" dirty="0"/>
              <a:t>for the structure were brought forward</a:t>
            </a:r>
          </a:p>
          <a:p>
            <a:r>
              <a:rPr lang="en-US" dirty="0"/>
              <a:t>V Ltd did not carry out any economic activity but was a </a:t>
            </a:r>
            <a:r>
              <a:rPr lang="en-US" dirty="0">
                <a:solidFill>
                  <a:srgbClr val="0096D3"/>
                </a:solidFill>
              </a:rPr>
              <a:t>pure conduit company</a:t>
            </a:r>
          </a:p>
          <a:p>
            <a:r>
              <a:rPr lang="en-US" dirty="0"/>
              <a:t>Result: Income from interest is therefore directly </a:t>
            </a:r>
            <a:r>
              <a:rPr lang="en-US" dirty="0">
                <a:solidFill>
                  <a:srgbClr val="0096D3"/>
                </a:solidFill>
              </a:rPr>
              <a:t>attributable to the A holding</a:t>
            </a:r>
            <a:endParaRPr lang="de-AT" dirty="0">
              <a:solidFill>
                <a:srgbClr val="0096D3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BB58E6A-A3DF-F40D-432F-9DAD9823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7" y="139700"/>
            <a:ext cx="7368050" cy="903822"/>
          </a:xfrm>
        </p:spPr>
        <p:txBody>
          <a:bodyPr>
            <a:normAutofit/>
          </a:bodyPr>
          <a:lstStyle/>
          <a:p>
            <a:r>
              <a:rPr lang="de-DE" dirty="0" err="1"/>
              <a:t>Example</a:t>
            </a:r>
            <a:r>
              <a:rPr lang="de-DE" dirty="0"/>
              <a:t> 2: Austrian Supreme Administrative Court 1.10.2008, 2006/13/0032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E0BEE8-65E3-736C-7ED1-679BD451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94962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52B649-75C2-A279-857E-27833E6AE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Social</a:t>
            </a:r>
            <a:r>
              <a:rPr lang="de-AT" dirty="0"/>
              <a:t> </a:t>
            </a:r>
            <a:r>
              <a:rPr lang="de-AT" dirty="0" err="1"/>
              <a:t>security</a:t>
            </a:r>
            <a:r>
              <a:rPr lang="de-AT" dirty="0"/>
              <a:t> </a:t>
            </a:r>
            <a:r>
              <a:rPr lang="de-AT" dirty="0" err="1">
                <a:solidFill>
                  <a:srgbClr val="0096D3"/>
                </a:solidFill>
              </a:rPr>
              <a:t>benefits</a:t>
            </a:r>
            <a:r>
              <a:rPr lang="de-AT" dirty="0"/>
              <a:t> </a:t>
            </a:r>
          </a:p>
          <a:p>
            <a:r>
              <a:rPr lang="en-US" dirty="0">
                <a:solidFill>
                  <a:srgbClr val="0096D3"/>
                </a:solidFill>
              </a:rPr>
              <a:t>Reduction of liability </a:t>
            </a:r>
            <a:r>
              <a:rPr lang="en-US" dirty="0"/>
              <a:t>under civil law</a:t>
            </a:r>
          </a:p>
          <a:p>
            <a:r>
              <a:rPr lang="en-US" dirty="0">
                <a:solidFill>
                  <a:srgbClr val="0096D3"/>
                </a:solidFill>
              </a:rPr>
              <a:t>Advantageous provisions </a:t>
            </a:r>
            <a:r>
              <a:rPr lang="en-US" dirty="0"/>
              <a:t>of </a:t>
            </a:r>
            <a:r>
              <a:rPr lang="en-US" dirty="0">
                <a:solidFill>
                  <a:srgbClr val="0096D3"/>
                </a:solidFill>
              </a:rPr>
              <a:t>company law</a:t>
            </a:r>
          </a:p>
          <a:p>
            <a:r>
              <a:rPr lang="en-US" dirty="0"/>
              <a:t>Better educated </a:t>
            </a:r>
            <a:r>
              <a:rPr lang="en-US" dirty="0">
                <a:solidFill>
                  <a:srgbClr val="0096D3"/>
                </a:solidFill>
              </a:rPr>
              <a:t>employees</a:t>
            </a:r>
          </a:p>
          <a:p>
            <a:r>
              <a:rPr lang="en-US" dirty="0"/>
              <a:t>Access to raw materials</a:t>
            </a:r>
          </a:p>
          <a:p>
            <a:r>
              <a:rPr lang="en-US" dirty="0"/>
              <a:t>Political stability</a:t>
            </a:r>
          </a:p>
          <a:p>
            <a:r>
              <a:rPr lang="en-US" dirty="0"/>
              <a:t>Language</a:t>
            </a:r>
          </a:p>
          <a:p>
            <a:endParaRPr lang="en-US" dirty="0"/>
          </a:p>
          <a:p>
            <a:r>
              <a:rPr lang="en-US" dirty="0"/>
              <a:t>These reasons must be “</a:t>
            </a:r>
            <a:r>
              <a:rPr lang="en-US" dirty="0">
                <a:solidFill>
                  <a:srgbClr val="0096D3"/>
                </a:solidFill>
              </a:rPr>
              <a:t>remarkable</a:t>
            </a:r>
            <a:r>
              <a:rPr lang="en-US" dirty="0"/>
              <a:t>”, “</a:t>
            </a:r>
            <a:r>
              <a:rPr lang="en-US" dirty="0">
                <a:solidFill>
                  <a:srgbClr val="0096D3"/>
                </a:solidFill>
              </a:rPr>
              <a:t>reasonable</a:t>
            </a:r>
            <a:r>
              <a:rPr lang="en-US" dirty="0"/>
              <a:t>” or “</a:t>
            </a:r>
            <a:r>
              <a:rPr lang="en-US" dirty="0">
                <a:solidFill>
                  <a:srgbClr val="0096D3"/>
                </a:solidFill>
              </a:rPr>
              <a:t>sound</a:t>
            </a:r>
            <a:r>
              <a:rPr lang="en-US" dirty="0"/>
              <a:t>”</a:t>
            </a:r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73996DB-03DA-5B63-E84D-FBE57057D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remarks</a:t>
            </a:r>
            <a:r>
              <a:rPr lang="de-DE" dirty="0"/>
              <a:t> on non-</a:t>
            </a:r>
            <a:r>
              <a:rPr lang="de-DE" dirty="0" err="1"/>
              <a:t>tax</a:t>
            </a:r>
            <a:r>
              <a:rPr lang="de-DE" dirty="0"/>
              <a:t> </a:t>
            </a:r>
            <a:r>
              <a:rPr lang="de-DE" dirty="0" err="1"/>
              <a:t>reasons</a:t>
            </a:r>
            <a:r>
              <a:rPr lang="de-DE" dirty="0"/>
              <a:t>: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law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3857A3-B2C7-46EA-A537-C0BD326B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9158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BE152E1-0650-95FB-67B4-CEC95517F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Austria has had a GAAR for a long time</a:t>
            </a:r>
          </a:p>
          <a:p>
            <a:r>
              <a:rPr lang="en-US" dirty="0"/>
              <a:t>Austrian Supreme Administrative Court </a:t>
            </a:r>
            <a:r>
              <a:rPr lang="en-US" dirty="0">
                <a:solidFill>
                  <a:srgbClr val="0096D3"/>
                </a:solidFill>
              </a:rPr>
              <a:t>follows the reasoning on abuse of the CJEU</a:t>
            </a:r>
          </a:p>
          <a:p>
            <a:r>
              <a:rPr lang="en-US" dirty="0"/>
              <a:t>GAAR is applied on </a:t>
            </a:r>
            <a:r>
              <a:rPr lang="en-US" dirty="0">
                <a:solidFill>
                  <a:srgbClr val="0096D3"/>
                </a:solidFill>
              </a:rPr>
              <a:t>all types of taxes</a:t>
            </a:r>
          </a:p>
          <a:p>
            <a:r>
              <a:rPr lang="en-US" dirty="0">
                <a:solidFill>
                  <a:srgbClr val="0096D3"/>
                </a:solidFill>
              </a:rPr>
              <a:t>Some further SAARs </a:t>
            </a:r>
            <a:r>
              <a:rPr lang="en-US" dirty="0"/>
              <a:t>(CFC, switch-over, interest limitation, hybrid mismatch, shell purchase)</a:t>
            </a:r>
          </a:p>
          <a:p>
            <a:r>
              <a:rPr lang="en-US" dirty="0"/>
              <a:t>Austrian Supreme Administrative Court allows numerous non-tax reasons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but they must be well justified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123705-AF2A-F095-1B03-C9CC5239F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53D627-18DB-4410-5429-16F12AB0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42056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>
          <a:xfrm>
            <a:off x="462407" y="301626"/>
            <a:ext cx="6990906" cy="496799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Thank</a:t>
            </a:r>
            <a:r>
              <a:rPr lang="zh-CN" altLang="en-US" sz="3200" dirty="0"/>
              <a:t> </a:t>
            </a:r>
            <a:r>
              <a:rPr lang="en-US" altLang="zh-CN" sz="3200" dirty="0"/>
              <a:t>you!</a:t>
            </a:r>
            <a:r>
              <a:rPr lang="en-GB" sz="3200" dirty="0"/>
              <a:t> 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313122" y="2255043"/>
            <a:ext cx="3260322" cy="1811291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</a:pPr>
            <a:r>
              <a:rPr lang="de-DE" sz="1050" b="1" dirty="0"/>
              <a:t>INSTITUTE FOR AUSTRIAN AND INTERNATIONAL TAX LAW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</a:pPr>
            <a:r>
              <a:rPr lang="de-DE" sz="1050" dirty="0"/>
              <a:t>Welthandelsplatz 1, Building D3, 1020 Vienna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</a:pPr>
            <a:r>
              <a:rPr lang="de-DE" sz="1050" dirty="0"/>
              <a:t>www.wu.ac.at/taxlaw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</a:pPr>
            <a:endParaRPr lang="de-DE" sz="1050" dirty="0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</a:pPr>
            <a:r>
              <a:rPr lang="de-DE" sz="1050" b="1" dirty="0"/>
              <a:t>Jürgen Romstorfer, LL.M.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</a:pPr>
            <a:r>
              <a:rPr lang="de-DE" sz="1050" dirty="0"/>
              <a:t>juergen.romstorfer@wu.ac.at</a:t>
            </a:r>
            <a:endParaRPr lang="de-DE" dirty="0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</a:pPr>
            <a:endParaRPr lang="de-DE" dirty="0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532481"/>
              </a:buCl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04166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B4AEC6-1967-46B5-940B-001B4BFD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Foliennummernplatzhalter 2"/>
          <p:cNvSpPr txBox="1">
            <a:spLocks/>
          </p:cNvSpPr>
          <p:nvPr/>
        </p:nvSpPr>
        <p:spPr>
          <a:xfrm>
            <a:off x="7294483" y="5296319"/>
            <a:ext cx="489347" cy="25808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C8A37C-35FF-4D85-AD96-B9F870F80F06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A8BFE862-F2B4-4EB6-B464-C1F14F157300}"/>
              </a:ext>
            </a:extLst>
          </p:cNvPr>
          <p:cNvSpPr/>
          <p:nvPr/>
        </p:nvSpPr>
        <p:spPr>
          <a:xfrm>
            <a:off x="462405" y="1274558"/>
            <a:ext cx="654998" cy="46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600" dirty="0"/>
              <a:t>1.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8FB6B3C-2F13-AD77-E8B2-347C3A8BA317}"/>
              </a:ext>
            </a:extLst>
          </p:cNvPr>
          <p:cNvSpPr/>
          <p:nvPr/>
        </p:nvSpPr>
        <p:spPr>
          <a:xfrm>
            <a:off x="462405" y="1339268"/>
            <a:ext cx="654998" cy="46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600" dirty="0"/>
              <a:t>1.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1124CCD-BEE2-ED8F-5DDF-CF801F158A20}"/>
              </a:ext>
            </a:extLst>
          </p:cNvPr>
          <p:cNvSpPr/>
          <p:nvPr/>
        </p:nvSpPr>
        <p:spPr>
          <a:xfrm>
            <a:off x="462405" y="1293847"/>
            <a:ext cx="654998" cy="46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600" dirty="0"/>
              <a:t>1.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EEEB91-EE40-46F5-2CF4-BE7016749D78}"/>
              </a:ext>
            </a:extLst>
          </p:cNvPr>
          <p:cNvSpPr/>
          <p:nvPr/>
        </p:nvSpPr>
        <p:spPr>
          <a:xfrm>
            <a:off x="462400" y="2107568"/>
            <a:ext cx="654998" cy="615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600" dirty="0"/>
              <a:t>2.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AA7609-E0FC-F227-801E-1AEDBD3FC979}"/>
              </a:ext>
            </a:extLst>
          </p:cNvPr>
          <p:cNvSpPr/>
          <p:nvPr/>
        </p:nvSpPr>
        <p:spPr>
          <a:xfrm>
            <a:off x="462198" y="2919114"/>
            <a:ext cx="654998" cy="615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600" dirty="0"/>
              <a:t>3.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CC28F-68F4-E742-4431-AF9C6516C397}"/>
              </a:ext>
            </a:extLst>
          </p:cNvPr>
          <p:cNvSpPr/>
          <p:nvPr/>
        </p:nvSpPr>
        <p:spPr>
          <a:xfrm>
            <a:off x="1235362" y="2916094"/>
            <a:ext cx="7196697" cy="615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dirty="0"/>
              <a:t>Examples from case law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C6975CB-E33D-66C8-7BC9-C89E181705CE}"/>
              </a:ext>
            </a:extLst>
          </p:cNvPr>
          <p:cNvSpPr/>
          <p:nvPr/>
        </p:nvSpPr>
        <p:spPr>
          <a:xfrm>
            <a:off x="1235362" y="2107568"/>
            <a:ext cx="7196697" cy="615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</a:pPr>
            <a:r>
              <a:rPr lang="de-DE" sz="1600" dirty="0"/>
              <a:t>Anti-</a:t>
            </a:r>
            <a:r>
              <a:rPr lang="de-DE" sz="1600" dirty="0" err="1"/>
              <a:t>Abuse</a:t>
            </a:r>
            <a:r>
              <a:rPr lang="de-DE" sz="1600" dirty="0"/>
              <a:t> Rules in </a:t>
            </a:r>
            <a:r>
              <a:rPr lang="de-DE" sz="1600" dirty="0" err="1"/>
              <a:t>the</a:t>
            </a:r>
            <a:r>
              <a:rPr lang="de-DE" sz="1600" dirty="0"/>
              <a:t> Austrian </a:t>
            </a:r>
            <a:r>
              <a:rPr lang="de-DE" sz="1600" dirty="0" err="1"/>
              <a:t>domestic</a:t>
            </a:r>
            <a:r>
              <a:rPr lang="de-DE" sz="1600" dirty="0"/>
              <a:t> </a:t>
            </a:r>
            <a:r>
              <a:rPr lang="de-DE" sz="1600" dirty="0" err="1"/>
              <a:t>law</a:t>
            </a:r>
            <a:endParaRPr lang="en-GB" sz="1600" dirty="0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6510A7C7-5CEC-C643-0027-B8C19435E4BB}"/>
              </a:ext>
            </a:extLst>
          </p:cNvPr>
          <p:cNvSpPr/>
          <p:nvPr/>
        </p:nvSpPr>
        <p:spPr>
          <a:xfrm>
            <a:off x="462401" y="1293847"/>
            <a:ext cx="654998" cy="615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600" dirty="0"/>
              <a:t>1.</a:t>
            </a: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FAF01A27-7A73-6584-A343-5C0B32A4A95B}"/>
              </a:ext>
            </a:extLst>
          </p:cNvPr>
          <p:cNvSpPr/>
          <p:nvPr/>
        </p:nvSpPr>
        <p:spPr>
          <a:xfrm>
            <a:off x="1235366" y="1293847"/>
            <a:ext cx="7196694" cy="615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General Principle of the Austrian domestic law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1AACEC6A-E41A-C925-9B29-E54AD381ACCE}"/>
              </a:ext>
            </a:extLst>
          </p:cNvPr>
          <p:cNvSpPr/>
          <p:nvPr/>
        </p:nvSpPr>
        <p:spPr>
          <a:xfrm>
            <a:off x="462198" y="3742226"/>
            <a:ext cx="654998" cy="615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600" dirty="0"/>
              <a:t>4.</a:t>
            </a: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FD436B26-71C4-5F7B-1346-27FDB7D465C1}"/>
              </a:ext>
            </a:extLst>
          </p:cNvPr>
          <p:cNvSpPr/>
          <p:nvPr/>
        </p:nvSpPr>
        <p:spPr>
          <a:xfrm>
            <a:off x="1235362" y="3739206"/>
            <a:ext cx="7196697" cy="615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249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227D551-ACE2-60C7-7EF5-EE9B24DEF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8" y="1625436"/>
            <a:ext cx="7759644" cy="1965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kern="0" dirty="0" err="1">
                <a:solidFill>
                  <a:srgbClr val="393939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VwGH</a:t>
            </a:r>
            <a:r>
              <a:rPr lang="en-US" kern="0" dirty="0">
                <a:solidFill>
                  <a:srgbClr val="393939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14.12.2000, 95/15/0111</a:t>
            </a:r>
            <a:r>
              <a:rPr lang="en-US" i="1" kern="0" dirty="0">
                <a:solidFill>
                  <a:srgbClr val="393939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endParaRPr lang="en-US" i="1" kern="0" dirty="0">
              <a:solidFill>
                <a:srgbClr val="393939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b="1" i="1" kern="0" dirty="0">
                <a:solidFill>
                  <a:srgbClr val="0096D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Taxpayers are free to arrange their affairs in the manner they deem beneficial for them from a tax point of view as long as the intended result is within the object and purpose of the respective tax provisions providing the benefit.</a:t>
            </a:r>
            <a:endParaRPr lang="de-AT" b="1" dirty="0">
              <a:solidFill>
                <a:srgbClr val="0096D3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B2058D-B343-66CA-D835-2D717C24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Principle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1DF586-C681-5B0F-8804-E4C43BE3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5612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2BFABF3-CC57-4611-8FFD-8BC991206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Origin in Sec 5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Reichsabgabenordnung </a:t>
            </a:r>
            <a:r>
              <a:rPr lang="de-DE" dirty="0" err="1"/>
              <a:t>of</a:t>
            </a:r>
            <a:r>
              <a:rPr lang="de-DE" dirty="0"/>
              <a:t> 1919</a:t>
            </a:r>
          </a:p>
          <a:p>
            <a:pPr marL="266700" lvl="1" indent="0">
              <a:buNone/>
            </a:pPr>
            <a:r>
              <a:rPr lang="de-DE" dirty="0"/>
              <a:t>„</a:t>
            </a:r>
            <a:r>
              <a:rPr lang="en-US" b="1" i="1" dirty="0">
                <a:solidFill>
                  <a:srgbClr val="0096D3"/>
                </a:solidFill>
              </a:rPr>
              <a:t>Tax liability cannot be avoided or reduced by abusing forms and structuring possibilities under civil law.</a:t>
            </a:r>
            <a:r>
              <a:rPr lang="en-US" dirty="0"/>
              <a:t>”</a:t>
            </a:r>
          </a:p>
          <a:p>
            <a:r>
              <a:rPr lang="de-AT" dirty="0" err="1"/>
              <a:t>Prerequisites</a:t>
            </a:r>
            <a:r>
              <a:rPr lang="de-AT" dirty="0"/>
              <a:t>:</a:t>
            </a:r>
          </a:p>
          <a:p>
            <a:pPr lvl="1"/>
            <a:r>
              <a:rPr lang="en-US" dirty="0"/>
              <a:t>unusual legal forms or legal transactions are undertaken</a:t>
            </a:r>
          </a:p>
          <a:p>
            <a:pPr lvl="1"/>
            <a:r>
              <a:rPr lang="en-US" dirty="0"/>
              <a:t>a tax liability is reduced or circumvented</a:t>
            </a:r>
          </a:p>
          <a:p>
            <a:pPr lvl="1"/>
            <a:r>
              <a:rPr lang="en-US" dirty="0"/>
              <a:t>the economic success does not differ from a proper arrangement</a:t>
            </a:r>
          </a:p>
          <a:p>
            <a:r>
              <a:rPr lang="en-US" dirty="0"/>
              <a:t>General Anti Abuse Rule was adopted in § 22 Federal Fiscal Code in 1962</a:t>
            </a:r>
          </a:p>
          <a:p>
            <a:r>
              <a:rPr lang="en-US" dirty="0"/>
              <a:t>Nearly unchanged until Art 6 Anti Tax Avoidance Directive I in 2018 </a:t>
            </a:r>
            <a:r>
              <a:rPr lang="en-US" dirty="0">
                <a:sym typeface="Wingdings" panose="05000000000000000000" pitchFamily="2" charset="2"/>
              </a:rPr>
              <a:t> only small changes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995594A-7CF2-FF09-93F3-23B6881FA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History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Austrian General Anti </a:t>
            </a:r>
            <a:r>
              <a:rPr lang="de-DE" dirty="0" err="1"/>
              <a:t>Abuse</a:t>
            </a:r>
            <a:r>
              <a:rPr lang="de-DE" dirty="0"/>
              <a:t> Rule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896820-3184-7ABE-93FD-C03E116A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7367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8C3DF9C-FD2B-F70D-CF8D-5E3E1462B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Sec 22 Federal Fiscal Code</a:t>
            </a:r>
          </a:p>
          <a:p>
            <a:pPr marL="342900" indent="-342900">
              <a:buAutoNum type="arabicParenBoth"/>
            </a:pPr>
            <a:r>
              <a:rPr lang="en-US" dirty="0"/>
              <a:t>The </a:t>
            </a:r>
            <a:r>
              <a:rPr lang="en-US" dirty="0">
                <a:solidFill>
                  <a:srgbClr val="0096D3"/>
                </a:solidFill>
              </a:rPr>
              <a:t>tax liability cannot be circumvented or reduced by abusing </a:t>
            </a:r>
            <a:r>
              <a:rPr lang="en-US" dirty="0"/>
              <a:t>the structuring possibilities of </a:t>
            </a:r>
            <a:r>
              <a:rPr lang="en-US" dirty="0">
                <a:solidFill>
                  <a:srgbClr val="0096D3"/>
                </a:solidFill>
              </a:rPr>
              <a:t>private law</a:t>
            </a:r>
            <a:r>
              <a:rPr lang="en-US" dirty="0"/>
              <a:t>.</a:t>
            </a:r>
          </a:p>
          <a:p>
            <a:pPr marL="342900" indent="-342900">
              <a:buAutoNum type="arabicParenBoth"/>
            </a:pPr>
            <a:r>
              <a:rPr lang="en-US" dirty="0"/>
              <a:t>Abuse exists if a </a:t>
            </a:r>
            <a:r>
              <a:rPr lang="en-US" dirty="0">
                <a:solidFill>
                  <a:srgbClr val="0096D3"/>
                </a:solidFill>
              </a:rPr>
              <a:t>legal arrangement</a:t>
            </a:r>
            <a:r>
              <a:rPr lang="en-US" dirty="0"/>
              <a:t>, which may comprise one or more steps, or a sequence of legal arrangements is </a:t>
            </a:r>
            <a:r>
              <a:rPr lang="en-US" dirty="0">
                <a:solidFill>
                  <a:srgbClr val="0096D3"/>
                </a:solidFill>
              </a:rPr>
              <a:t>inappropriate</a:t>
            </a:r>
            <a:r>
              <a:rPr lang="en-US" dirty="0"/>
              <a:t> with regard to the economic objective. Inappropriate arrangements are those that no longer appear reasonable, disregarding the associated tax savings, because the </a:t>
            </a:r>
            <a:r>
              <a:rPr lang="en-US" b="1" dirty="0">
                <a:solidFill>
                  <a:srgbClr val="0096D3"/>
                </a:solidFill>
              </a:rPr>
              <a:t>main purpose or one of the main purposes is to obtain a tax advantage</a:t>
            </a:r>
            <a:r>
              <a:rPr lang="en-US" dirty="0"/>
              <a:t> that runs counter to the objective or purpose of the applicable tax law. If there are valid economic reasons that reflect economic reality, there is no abuse.</a:t>
            </a:r>
          </a:p>
          <a:p>
            <a:pPr marL="342900" indent="-342900">
              <a:buAutoNum type="arabicParenBoth"/>
            </a:pPr>
            <a:r>
              <a:rPr lang="en-US" dirty="0"/>
              <a:t>If there is abuse, the taxes shall be </a:t>
            </a:r>
            <a:r>
              <a:rPr lang="en-US" dirty="0">
                <a:solidFill>
                  <a:srgbClr val="0096D3"/>
                </a:solidFill>
              </a:rPr>
              <a:t>levied in the same way as they would have been levied if the legal structure had been appropriate </a:t>
            </a:r>
            <a:r>
              <a:rPr lang="en-US" dirty="0"/>
              <a:t>to the economic transactions, facts and circumstances.</a:t>
            </a:r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418C2F-0BB6-0FA0-99D5-1097FED1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Austrian General Anti </a:t>
            </a:r>
            <a:r>
              <a:rPr lang="de-DE" dirty="0" err="1"/>
              <a:t>Abuse</a:t>
            </a:r>
            <a:r>
              <a:rPr lang="de-DE" dirty="0"/>
              <a:t> </a:t>
            </a:r>
            <a:r>
              <a:rPr lang="de-DE" dirty="0" err="1"/>
              <a:t>today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A53715-5505-1521-CB4D-E306EFB7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81338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6A49A07-8FF6-F9BB-7D1D-718BC462C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96D3"/>
                </a:solidFill>
              </a:rPr>
              <a:t>Applicable</a:t>
            </a:r>
            <a:r>
              <a:rPr lang="de-DE" dirty="0">
                <a:solidFill>
                  <a:srgbClr val="0096D3"/>
                </a:solidFill>
              </a:rPr>
              <a:t> on </a:t>
            </a:r>
            <a:r>
              <a:rPr lang="de-DE" dirty="0" err="1">
                <a:solidFill>
                  <a:srgbClr val="0096D3"/>
                </a:solidFill>
              </a:rPr>
              <a:t>various</a:t>
            </a:r>
            <a:r>
              <a:rPr lang="de-DE" dirty="0">
                <a:solidFill>
                  <a:srgbClr val="0096D3"/>
                </a:solidFill>
              </a:rPr>
              <a:t> </a:t>
            </a:r>
            <a:r>
              <a:rPr lang="de-DE" dirty="0" err="1">
                <a:solidFill>
                  <a:srgbClr val="0096D3"/>
                </a:solidFill>
              </a:rPr>
              <a:t>taxes</a:t>
            </a:r>
            <a:r>
              <a:rPr lang="de-DE" dirty="0">
                <a:solidFill>
                  <a:srgbClr val="0096D3"/>
                </a:solidFill>
              </a:rPr>
              <a:t> </a:t>
            </a:r>
            <a:r>
              <a:rPr lang="de-DE" dirty="0"/>
              <a:t>(</a:t>
            </a:r>
            <a:r>
              <a:rPr lang="de-DE" dirty="0" err="1"/>
              <a:t>income</a:t>
            </a:r>
            <a:r>
              <a:rPr lang="de-DE" dirty="0"/>
              <a:t> </a:t>
            </a:r>
            <a:r>
              <a:rPr lang="de-DE" dirty="0" err="1"/>
              <a:t>tax</a:t>
            </a:r>
            <a:r>
              <a:rPr lang="de-DE" dirty="0"/>
              <a:t>, </a:t>
            </a:r>
            <a:r>
              <a:rPr lang="de-DE" dirty="0" err="1"/>
              <a:t>corporate</a:t>
            </a:r>
            <a:r>
              <a:rPr lang="de-DE" dirty="0"/>
              <a:t> </a:t>
            </a:r>
            <a:r>
              <a:rPr lang="de-DE" dirty="0" err="1"/>
              <a:t>income</a:t>
            </a:r>
            <a:r>
              <a:rPr lang="de-DE" dirty="0"/>
              <a:t> </a:t>
            </a:r>
            <a:r>
              <a:rPr lang="de-DE" dirty="0" err="1"/>
              <a:t>tax</a:t>
            </a:r>
            <a:r>
              <a:rPr lang="de-DE" dirty="0"/>
              <a:t>,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tax</a:t>
            </a:r>
            <a:r>
              <a:rPr lang="de-DE" dirty="0"/>
              <a:t>, </a:t>
            </a:r>
            <a:r>
              <a:rPr lang="de-DE" dirty="0" err="1"/>
              <a:t>payroll</a:t>
            </a:r>
            <a:r>
              <a:rPr lang="de-DE" dirty="0"/>
              <a:t> </a:t>
            </a:r>
            <a:r>
              <a:rPr lang="de-DE" dirty="0" err="1"/>
              <a:t>taxes</a:t>
            </a:r>
            <a:r>
              <a:rPr lang="de-DE" dirty="0"/>
              <a:t> and </a:t>
            </a:r>
            <a:r>
              <a:rPr lang="de-DE" dirty="0" err="1"/>
              <a:t>levies</a:t>
            </a:r>
            <a:r>
              <a:rPr lang="de-DE" dirty="0"/>
              <a:t>)</a:t>
            </a:r>
          </a:p>
          <a:p>
            <a:r>
              <a:rPr lang="de-DE" dirty="0"/>
              <a:t>Austrian Supreme Administrative Court </a:t>
            </a:r>
            <a:r>
              <a:rPr lang="en-US" dirty="0"/>
              <a:t>adopts the case law of the CJEU</a:t>
            </a:r>
            <a:endParaRPr lang="de-DE" dirty="0"/>
          </a:p>
          <a:p>
            <a:r>
              <a:rPr lang="de-DE" dirty="0" err="1"/>
              <a:t>Applicable</a:t>
            </a:r>
            <a:r>
              <a:rPr lang="de-DE" dirty="0"/>
              <a:t> on </a:t>
            </a:r>
            <a:r>
              <a:rPr lang="de-DE" dirty="0">
                <a:solidFill>
                  <a:srgbClr val="0096D3"/>
                </a:solidFill>
              </a:rPr>
              <a:t>Double Taxation Conventions</a:t>
            </a:r>
            <a:r>
              <a:rPr lang="de-DE" dirty="0"/>
              <a:t>?</a:t>
            </a:r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832A06-3652-D00B-ED8D-A6C34212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domestic</a:t>
            </a:r>
            <a:r>
              <a:rPr lang="de-DE" dirty="0"/>
              <a:t> GAAR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02AF8A-4C4F-882A-F902-014A3370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4645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7835B1-049F-A5D6-0115-731818014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96D3"/>
                </a:solidFill>
              </a:rPr>
              <a:t>Controlled</a:t>
            </a:r>
            <a:r>
              <a:rPr lang="de-DE" dirty="0">
                <a:solidFill>
                  <a:srgbClr val="0096D3"/>
                </a:solidFill>
              </a:rPr>
              <a:t> </a:t>
            </a:r>
            <a:r>
              <a:rPr lang="de-DE" dirty="0" err="1">
                <a:solidFill>
                  <a:srgbClr val="0096D3"/>
                </a:solidFill>
              </a:rPr>
              <a:t>foreign</a:t>
            </a:r>
            <a:r>
              <a:rPr lang="de-DE" dirty="0">
                <a:solidFill>
                  <a:srgbClr val="0096D3"/>
                </a:solidFill>
              </a:rPr>
              <a:t> </a:t>
            </a:r>
            <a:r>
              <a:rPr lang="de-DE" dirty="0" err="1">
                <a:solidFill>
                  <a:srgbClr val="0096D3"/>
                </a:solidFill>
              </a:rPr>
              <a:t>corporation</a:t>
            </a:r>
            <a:r>
              <a:rPr lang="de-DE" dirty="0">
                <a:solidFill>
                  <a:srgbClr val="0096D3"/>
                </a:solidFill>
              </a:rPr>
              <a:t> </a:t>
            </a:r>
            <a:r>
              <a:rPr lang="de-DE" dirty="0" err="1">
                <a:solidFill>
                  <a:srgbClr val="0096D3"/>
                </a:solidFill>
              </a:rPr>
              <a:t>rule</a:t>
            </a:r>
            <a:r>
              <a:rPr lang="de-DE" dirty="0"/>
              <a:t> (so </a:t>
            </a:r>
            <a:r>
              <a:rPr lang="de-DE" dirty="0" err="1"/>
              <a:t>called</a:t>
            </a:r>
            <a:r>
              <a:rPr lang="de-DE" dirty="0"/>
              <a:t> CFC </a:t>
            </a:r>
            <a:r>
              <a:rPr lang="de-DE" dirty="0" err="1"/>
              <a:t>rule</a:t>
            </a:r>
            <a:r>
              <a:rPr lang="de-DE" dirty="0"/>
              <a:t>) in sec 10a CITA</a:t>
            </a:r>
          </a:p>
          <a:p>
            <a:r>
              <a:rPr lang="de-DE" dirty="0">
                <a:solidFill>
                  <a:srgbClr val="0096D3"/>
                </a:solidFill>
              </a:rPr>
              <a:t>Switch </a:t>
            </a:r>
            <a:r>
              <a:rPr lang="de-DE" dirty="0" err="1">
                <a:solidFill>
                  <a:srgbClr val="0096D3"/>
                </a:solidFill>
              </a:rPr>
              <a:t>over</a:t>
            </a:r>
            <a:r>
              <a:rPr lang="de-DE" dirty="0">
                <a:solidFill>
                  <a:srgbClr val="0096D3"/>
                </a:solidFill>
              </a:rPr>
              <a:t> </a:t>
            </a:r>
            <a:r>
              <a:rPr lang="de-DE" dirty="0" err="1">
                <a:solidFill>
                  <a:srgbClr val="0096D3"/>
                </a:solidFill>
              </a:rPr>
              <a:t>rule</a:t>
            </a:r>
            <a:r>
              <a:rPr lang="de-DE" dirty="0">
                <a:solidFill>
                  <a:srgbClr val="0096D3"/>
                </a:solidFill>
              </a:rPr>
              <a:t> </a:t>
            </a:r>
            <a:r>
              <a:rPr lang="de-DE" dirty="0" err="1"/>
              <a:t>for</a:t>
            </a:r>
            <a:r>
              <a:rPr lang="de-DE" dirty="0"/>
              <a:t> international </a:t>
            </a:r>
            <a:r>
              <a:rPr lang="de-DE" dirty="0" err="1"/>
              <a:t>intercompany</a:t>
            </a:r>
            <a:r>
              <a:rPr lang="de-DE" dirty="0"/>
              <a:t> </a:t>
            </a:r>
            <a:r>
              <a:rPr lang="de-DE" dirty="0" err="1"/>
              <a:t>participations</a:t>
            </a:r>
            <a:r>
              <a:rPr lang="de-DE" dirty="0"/>
              <a:t> in sec 10a CITA</a:t>
            </a:r>
          </a:p>
          <a:p>
            <a:r>
              <a:rPr lang="de-DE" dirty="0">
                <a:solidFill>
                  <a:srgbClr val="0096D3"/>
                </a:solidFill>
              </a:rPr>
              <a:t>Interest </a:t>
            </a:r>
            <a:r>
              <a:rPr lang="de-DE" dirty="0" err="1">
                <a:solidFill>
                  <a:srgbClr val="0096D3"/>
                </a:solidFill>
              </a:rPr>
              <a:t>limitation</a:t>
            </a:r>
            <a:r>
              <a:rPr lang="de-DE" dirty="0">
                <a:solidFill>
                  <a:srgbClr val="0096D3"/>
                </a:solidFill>
              </a:rPr>
              <a:t> </a:t>
            </a:r>
            <a:r>
              <a:rPr lang="de-DE" dirty="0" err="1">
                <a:solidFill>
                  <a:srgbClr val="0096D3"/>
                </a:solidFill>
              </a:rPr>
              <a:t>rule</a:t>
            </a:r>
            <a:r>
              <a:rPr lang="de-DE" dirty="0">
                <a:solidFill>
                  <a:srgbClr val="0096D3"/>
                </a:solidFill>
              </a:rPr>
              <a:t> </a:t>
            </a:r>
            <a:r>
              <a:rPr lang="de-DE" dirty="0"/>
              <a:t>in sec 12a CITA</a:t>
            </a:r>
          </a:p>
          <a:p>
            <a:r>
              <a:rPr lang="de-DE" dirty="0">
                <a:solidFill>
                  <a:srgbClr val="0096D3"/>
                </a:solidFill>
              </a:rPr>
              <a:t>Hybrid </a:t>
            </a:r>
            <a:r>
              <a:rPr lang="de-DE" dirty="0" err="1">
                <a:solidFill>
                  <a:srgbClr val="0096D3"/>
                </a:solidFill>
              </a:rPr>
              <a:t>mismatch</a:t>
            </a:r>
            <a:r>
              <a:rPr lang="de-DE" dirty="0">
                <a:solidFill>
                  <a:srgbClr val="0096D3"/>
                </a:solidFill>
              </a:rPr>
              <a:t> </a:t>
            </a:r>
            <a:r>
              <a:rPr lang="de-DE" dirty="0" err="1">
                <a:solidFill>
                  <a:srgbClr val="0096D3"/>
                </a:solidFill>
              </a:rPr>
              <a:t>rule</a:t>
            </a:r>
            <a:r>
              <a:rPr lang="de-DE" dirty="0">
                <a:solidFill>
                  <a:srgbClr val="0096D3"/>
                </a:solidFill>
              </a:rPr>
              <a:t> </a:t>
            </a:r>
            <a:r>
              <a:rPr lang="de-DE" dirty="0"/>
              <a:t>in sec 14 CITA</a:t>
            </a:r>
          </a:p>
          <a:p>
            <a:r>
              <a:rPr lang="de-DE" dirty="0"/>
              <a:t>Corporate </a:t>
            </a:r>
            <a:r>
              <a:rPr lang="de-DE" dirty="0" err="1"/>
              <a:t>shell</a:t>
            </a:r>
            <a:r>
              <a:rPr lang="de-DE" dirty="0"/>
              <a:t> </a:t>
            </a:r>
            <a:r>
              <a:rPr lang="de-DE" dirty="0" err="1"/>
              <a:t>purchase</a:t>
            </a:r>
            <a:r>
              <a:rPr lang="de-DE" dirty="0"/>
              <a:t> </a:t>
            </a:r>
            <a:r>
              <a:rPr lang="de-DE" dirty="0" err="1"/>
              <a:t>rule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D2CADC-3CD3-793F-EBD1-392D537E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Other </a:t>
            </a:r>
            <a:r>
              <a:rPr lang="de-DE" dirty="0" err="1"/>
              <a:t>domestic</a:t>
            </a:r>
            <a:r>
              <a:rPr lang="de-DE" dirty="0"/>
              <a:t> </a:t>
            </a:r>
            <a:r>
              <a:rPr lang="de-DE" dirty="0" err="1"/>
              <a:t>anti</a:t>
            </a:r>
            <a:r>
              <a:rPr lang="de-DE" dirty="0"/>
              <a:t> </a:t>
            </a:r>
            <a:r>
              <a:rPr lang="de-DE" dirty="0" err="1"/>
              <a:t>abuse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(SAAR)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0CAC9E-C248-67B3-0726-E313A80D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9078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B3D6034-5210-647D-3B42-DAB6D463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Example</a:t>
            </a:r>
            <a:r>
              <a:rPr lang="de-DE" dirty="0"/>
              <a:t> 1: Austrian Supreme Administrative Court 18.10.2012, 2010/15/0010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534C2C-3323-0564-8295-EF615528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04728F-26F6-446B-15B1-3754981D4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610" y="1370522"/>
            <a:ext cx="980514" cy="129277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D52513-0A56-E8D6-87A8-726DC6AC4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27" y="1370522"/>
            <a:ext cx="1103251" cy="129277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C4F5D4E-F2E2-A2BF-5560-3F0B08F5D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15" y="3392371"/>
            <a:ext cx="1342443" cy="10637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8BEB4B5-00DA-E9C7-E7C4-34AC2BF1B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540" y="3335613"/>
            <a:ext cx="1177524" cy="110947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BDA5D31-1994-98E6-0A2B-A50E58FFE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8502" y="1370522"/>
            <a:ext cx="2048384" cy="2112243"/>
          </a:xfrm>
          <a:prstGeom prst="rect">
            <a:avLst/>
          </a:prstGeom>
        </p:spPr>
      </p:pic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E0C4C054-8791-CA63-40FD-ED49A59E7FB2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1307153" y="2663301"/>
            <a:ext cx="10484" cy="729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A4B041AA-86FC-EAF5-0378-3B2CA3478FCE}"/>
              </a:ext>
            </a:extLst>
          </p:cNvPr>
          <p:cNvSpPr txBox="1"/>
          <p:nvPr/>
        </p:nvSpPr>
        <p:spPr>
          <a:xfrm>
            <a:off x="373231" y="3027836"/>
            <a:ext cx="1098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daughter</a:t>
            </a:r>
            <a:endParaRPr lang="de-AT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5ED87B6-D9B7-AAA1-6D98-AF657F7D3A0D}"/>
              </a:ext>
            </a:extLst>
          </p:cNvPr>
          <p:cNvSpPr txBox="1"/>
          <p:nvPr/>
        </p:nvSpPr>
        <p:spPr>
          <a:xfrm>
            <a:off x="7579762" y="2948428"/>
            <a:ext cx="1098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son</a:t>
            </a:r>
            <a:endParaRPr lang="de-AT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A7EA49A-5041-B010-DC4C-AA8850B7884B}"/>
              </a:ext>
            </a:extLst>
          </p:cNvPr>
          <p:cNvSpPr/>
          <p:nvPr/>
        </p:nvSpPr>
        <p:spPr>
          <a:xfrm>
            <a:off x="4660827" y="2227158"/>
            <a:ext cx="821531" cy="62865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02EFFC1-49ED-88A2-0864-3A4090834392}"/>
              </a:ext>
            </a:extLst>
          </p:cNvPr>
          <p:cNvSpPr/>
          <p:nvPr/>
        </p:nvSpPr>
        <p:spPr>
          <a:xfrm>
            <a:off x="3368219" y="2227158"/>
            <a:ext cx="821531" cy="62865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0FCE6601-EAD4-63C5-80FC-1FAF014A7393}"/>
              </a:ext>
            </a:extLst>
          </p:cNvPr>
          <p:cNvCxnSpPr>
            <a:stCxn id="10" idx="3"/>
            <a:endCxn id="25" idx="1"/>
          </p:cNvCxnSpPr>
          <p:nvPr/>
        </p:nvCxnSpPr>
        <p:spPr>
          <a:xfrm>
            <a:off x="1858778" y="2016912"/>
            <a:ext cx="1509441" cy="524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863B8BC-EABA-04C6-52B3-DED678821275}"/>
              </a:ext>
            </a:extLst>
          </p:cNvPr>
          <p:cNvCxnSpPr>
            <a:cxnSpLocks/>
            <a:stCxn id="8" idx="1"/>
            <a:endCxn id="24" idx="3"/>
          </p:cNvCxnSpPr>
          <p:nvPr/>
        </p:nvCxnSpPr>
        <p:spPr>
          <a:xfrm flipH="1">
            <a:off x="5482358" y="2016912"/>
            <a:ext cx="1524252" cy="524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9407020C-3207-C9A7-091B-1D761E4ED040}"/>
              </a:ext>
            </a:extLst>
          </p:cNvPr>
          <p:cNvSpPr txBox="1"/>
          <p:nvPr/>
        </p:nvSpPr>
        <p:spPr>
          <a:xfrm>
            <a:off x="2295016" y="1971420"/>
            <a:ext cx="67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buys</a:t>
            </a:r>
            <a:endParaRPr lang="de-AT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F9077C1-19AE-98DE-4693-7239E8D3995B}"/>
              </a:ext>
            </a:extLst>
          </p:cNvPr>
          <p:cNvSpPr txBox="1"/>
          <p:nvPr/>
        </p:nvSpPr>
        <p:spPr>
          <a:xfrm>
            <a:off x="5814038" y="1992596"/>
            <a:ext cx="67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buys</a:t>
            </a:r>
            <a:endParaRPr lang="de-AT" dirty="0"/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0F2E7DEF-B31F-385F-1F66-82E74248FF0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189750" y="2859193"/>
            <a:ext cx="2748790" cy="10311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DCEA565E-07D3-04C5-4E11-36387C52E670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1988858" y="2855807"/>
            <a:ext cx="2671969" cy="1068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AF6BD8D9-60F8-E334-71EC-E2778FA634F4}"/>
              </a:ext>
            </a:extLst>
          </p:cNvPr>
          <p:cNvSpPr txBox="1"/>
          <p:nvPr/>
        </p:nvSpPr>
        <p:spPr>
          <a:xfrm>
            <a:off x="2855372" y="3675508"/>
            <a:ext cx="1098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rents</a:t>
            </a:r>
            <a:endParaRPr lang="de-AT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58E852C-BFE3-0A85-1517-C426E28BD70B}"/>
              </a:ext>
            </a:extLst>
          </p:cNvPr>
          <p:cNvSpPr txBox="1"/>
          <p:nvPr/>
        </p:nvSpPr>
        <p:spPr>
          <a:xfrm>
            <a:off x="5319632" y="3675508"/>
            <a:ext cx="1098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rents</a:t>
            </a:r>
            <a:endParaRPr lang="de-AT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53BDA519-7E70-9460-09A9-281B1A4E3D2B}"/>
              </a:ext>
            </a:extLst>
          </p:cNvPr>
          <p:cNvSpPr txBox="1"/>
          <p:nvPr/>
        </p:nvSpPr>
        <p:spPr>
          <a:xfrm>
            <a:off x="541479" y="1107423"/>
            <a:ext cx="1098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father</a:t>
            </a:r>
            <a:r>
              <a:rPr lang="de-DE" sz="1400" dirty="0"/>
              <a:t> 1</a:t>
            </a:r>
            <a:endParaRPr lang="de-AT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290B4081-49C6-165E-475F-6B17DFB30BF3}"/>
              </a:ext>
            </a:extLst>
          </p:cNvPr>
          <p:cNvSpPr txBox="1"/>
          <p:nvPr/>
        </p:nvSpPr>
        <p:spPr>
          <a:xfrm>
            <a:off x="7239204" y="1087581"/>
            <a:ext cx="1098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father</a:t>
            </a:r>
            <a:r>
              <a:rPr lang="de-DE" sz="1400" dirty="0"/>
              <a:t> 2</a:t>
            </a:r>
            <a:endParaRPr lang="de-AT" dirty="0"/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6F021D9A-6DC7-D7DC-C26F-3C85D03EA3ED}"/>
              </a:ext>
            </a:extLst>
          </p:cNvPr>
          <p:cNvCxnSpPr>
            <a:cxnSpLocks/>
          </p:cNvCxnSpPr>
          <p:nvPr/>
        </p:nvCxnSpPr>
        <p:spPr>
          <a:xfrm>
            <a:off x="7544264" y="2663301"/>
            <a:ext cx="10484" cy="729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7075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A3ACFE1-ABE5-F207-337A-1393DB24E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Reference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b="1" dirty="0">
                <a:solidFill>
                  <a:srgbClr val="0096D3"/>
                </a:solidFill>
              </a:rPr>
              <a:t>Halifax</a:t>
            </a:r>
            <a:r>
              <a:rPr lang="de-AT" dirty="0"/>
              <a:t>: </a:t>
            </a:r>
            <a:r>
              <a:rPr lang="en-GB" sz="1800" dirty="0">
                <a:effectLst/>
                <a:ea typeface="Aptos" panose="020B0004020202020204" pitchFamily="34" charset="0"/>
              </a:rPr>
              <a:t>a legal arrangement is considered abusive if </a:t>
            </a:r>
          </a:p>
          <a:p>
            <a:pPr lvl="1"/>
            <a:r>
              <a:rPr lang="en-GB" sz="1700" dirty="0">
                <a:effectLst/>
                <a:ea typeface="Aptos" panose="020B0004020202020204" pitchFamily="34" charset="0"/>
              </a:rPr>
              <a:t>it is </a:t>
            </a:r>
            <a:r>
              <a:rPr lang="en-GB" sz="1700" dirty="0">
                <a:solidFill>
                  <a:srgbClr val="0096D3"/>
                </a:solidFill>
                <a:effectLst/>
                <a:ea typeface="Aptos" panose="020B0004020202020204" pitchFamily="34" charset="0"/>
              </a:rPr>
              <a:t>unusual and inappropriate </a:t>
            </a:r>
            <a:r>
              <a:rPr lang="en-GB" sz="1700" dirty="0">
                <a:effectLst/>
                <a:ea typeface="Aptos" panose="020B0004020202020204" pitchFamily="34" charset="0"/>
              </a:rPr>
              <a:t>with regard to the </a:t>
            </a:r>
            <a:r>
              <a:rPr lang="en-GB" sz="1700" dirty="0">
                <a:solidFill>
                  <a:srgbClr val="0096D3"/>
                </a:solidFill>
                <a:effectLst/>
                <a:ea typeface="Aptos" panose="020B0004020202020204" pitchFamily="34" charset="0"/>
              </a:rPr>
              <a:t>economic objective </a:t>
            </a:r>
            <a:r>
              <a:rPr lang="en-GB" sz="1700" dirty="0">
                <a:effectLst/>
                <a:ea typeface="Aptos" panose="020B0004020202020204" pitchFamily="34" charset="0"/>
              </a:rPr>
              <a:t>and </a:t>
            </a:r>
          </a:p>
          <a:p>
            <a:pPr lvl="1"/>
            <a:r>
              <a:rPr lang="en-GB" sz="1700" dirty="0">
                <a:effectLst/>
                <a:ea typeface="Aptos" panose="020B0004020202020204" pitchFamily="34" charset="0"/>
              </a:rPr>
              <a:t>is only </a:t>
            </a:r>
            <a:r>
              <a:rPr lang="en-GB" sz="1700" dirty="0">
                <a:solidFill>
                  <a:srgbClr val="0096D3"/>
                </a:solidFill>
                <a:effectLst/>
                <a:ea typeface="Aptos" panose="020B0004020202020204" pitchFamily="34" charset="0"/>
              </a:rPr>
              <a:t>understandable</a:t>
            </a:r>
            <a:r>
              <a:rPr lang="en-GB" sz="1700" dirty="0">
                <a:effectLst/>
                <a:ea typeface="Aptos" panose="020B0004020202020204" pitchFamily="34" charset="0"/>
              </a:rPr>
              <a:t> due to the resulting </a:t>
            </a:r>
            <a:r>
              <a:rPr lang="en-GB" sz="1700" dirty="0">
                <a:solidFill>
                  <a:srgbClr val="0096D3"/>
                </a:solidFill>
                <a:effectLst/>
                <a:ea typeface="Aptos" panose="020B0004020202020204" pitchFamily="34" charset="0"/>
              </a:rPr>
              <a:t>tax benefit</a:t>
            </a:r>
          </a:p>
          <a:p>
            <a:r>
              <a:rPr lang="en-GB" dirty="0"/>
              <a:t>Input VAT can be deducted if</a:t>
            </a:r>
          </a:p>
          <a:p>
            <a:pPr lvl="1"/>
            <a:r>
              <a:rPr lang="en-GB" sz="1800" dirty="0">
                <a:effectLst/>
                <a:ea typeface="Aptos" panose="020B0004020202020204" pitchFamily="34" charset="0"/>
              </a:rPr>
              <a:t>a letting was </a:t>
            </a:r>
            <a:r>
              <a:rPr lang="en-GB" sz="1800" dirty="0">
                <a:solidFill>
                  <a:srgbClr val="0096D3"/>
                </a:solidFill>
                <a:effectLst/>
                <a:ea typeface="Aptos" panose="020B0004020202020204" pitchFamily="34" charset="0"/>
              </a:rPr>
              <a:t>actually carried out </a:t>
            </a:r>
            <a:r>
              <a:rPr lang="en-GB" sz="1800" dirty="0">
                <a:effectLst/>
                <a:ea typeface="Aptos" panose="020B0004020202020204" pitchFamily="34" charset="0"/>
              </a:rPr>
              <a:t>and </a:t>
            </a:r>
          </a:p>
          <a:p>
            <a:pPr lvl="1"/>
            <a:r>
              <a:rPr lang="en-GB" sz="1800" dirty="0">
                <a:effectLst/>
                <a:ea typeface="Aptos" panose="020B0004020202020204" pitchFamily="34" charset="0"/>
              </a:rPr>
              <a:t>was concluded at </a:t>
            </a:r>
            <a:r>
              <a:rPr lang="en-GB" sz="1800" dirty="0">
                <a:solidFill>
                  <a:srgbClr val="0096D3"/>
                </a:solidFill>
                <a:effectLst/>
                <a:ea typeface="Aptos" panose="020B0004020202020204" pitchFamily="34" charset="0"/>
              </a:rPr>
              <a:t>arm's length</a:t>
            </a:r>
          </a:p>
          <a:p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abuse</a:t>
            </a:r>
            <a:r>
              <a:rPr lang="de-AT" dirty="0"/>
              <a:t> in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case</a:t>
            </a:r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AB2852-E877-6354-BAC8-F9D0A682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Example</a:t>
            </a:r>
            <a:r>
              <a:rPr lang="de-DE" dirty="0"/>
              <a:t> 1: Austrian Supreme Administrative Court 18.10.2012, 2010/15/0010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515366-5E48-99F6-275F-488AB022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01809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Sample Presentation 16x10 with pictures V1.potx" id="{A40F362A-B76E-412D-8E18-69796A2AA4D0}" vid="{109EF84B-B0AD-4929-8F80-9F33A237FDD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0dcebb7a579e7f029c72fac92e1dfe73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b5ffb9764d314564f3e389d2af5484ad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Office 2003"/>
              <xsd:enumeration value="Office 2007-2013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 xsi:nil="true"/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Office 2007-2013</Format>
  </documentManagement>
</p:properties>
</file>

<file path=customXml/itemProps1.xml><?xml version="1.0" encoding="utf-8"?>
<ds:datastoreItem xmlns:ds="http://schemas.openxmlformats.org/officeDocument/2006/customXml" ds:itemID="{DAA01B68-F869-4573-825C-4DD8EBCAED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F21957-FCA6-4C40-BED5-A169E35177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4CA5C6-2D19-402E-93C4-D8DC7CBBDCC2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dde413db-0745-4f3a-8dca-564dc7ff6f7d"/>
    <ds:schemaRef ds:uri="http://purl.org/dc/terms/"/>
    <ds:schemaRef ds:uri="http://schemas.microsoft.com/office/2006/documentManagement/types"/>
    <ds:schemaRef ds:uri="08b0a3ee-3d2a-451c-9a1a-7e5d5b0c9c77"/>
    <ds:schemaRef ds:uri="1a8d9a65-8471-4209-a900-f8e11db75e0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Template ENGLISH 16x10 with pictures V1</Template>
  <TotalTime>0</TotalTime>
  <Words>817</Words>
  <Application>Microsoft Office PowerPoint</Application>
  <PresentationFormat>Bildschirmpräsentation (16:10)</PresentationFormat>
  <Paragraphs>127</Paragraphs>
  <Slides>14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Aptos</vt:lpstr>
      <vt:lpstr>Arial</vt:lpstr>
      <vt:lpstr>Georgia</vt:lpstr>
      <vt:lpstr>Verdana</vt:lpstr>
      <vt:lpstr>Wingdings</vt:lpstr>
      <vt:lpstr>WU 16:10</vt:lpstr>
      <vt:lpstr>Austrian domestic anti-abuse rules</vt:lpstr>
      <vt:lpstr>Agenda</vt:lpstr>
      <vt:lpstr>General Principle</vt:lpstr>
      <vt:lpstr>History of the Austrian General Anti Abuse Rule</vt:lpstr>
      <vt:lpstr>Austrian General Anti Abuse today</vt:lpstr>
      <vt:lpstr>Application of the domestic GAAR</vt:lpstr>
      <vt:lpstr>Other domestic anti abuse rules (SAAR)</vt:lpstr>
      <vt:lpstr>Example 1: Austrian Supreme Administrative Court 18.10.2012, 2010/15/0010</vt:lpstr>
      <vt:lpstr>Example 1: Austrian Supreme Administrative Court 18.10.2012, 2010/15/0010</vt:lpstr>
      <vt:lpstr>Example 2: Austrian Supreme Administrative Court 1.10.2008, 2006/13/0032</vt:lpstr>
      <vt:lpstr>Example 2: Austrian Supreme Administrative Court 1.10.2008, 2006/13/0032</vt:lpstr>
      <vt:lpstr>General remarks on non-tax reasons: examples from the case law</vt:lpstr>
      <vt:lpstr>Conclusions</vt:lpstr>
      <vt:lpstr>Thank you!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case law on the abuse of tax treaties</dc:title>
  <dc:creator/>
  <cp:lastModifiedBy/>
  <cp:revision>244</cp:revision>
  <dcterms:created xsi:type="dcterms:W3CDTF">2017-03-31T09:52:02Z</dcterms:created>
  <dcterms:modified xsi:type="dcterms:W3CDTF">2025-01-20T06:09:00Z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WU Thema">
    <vt:lpwstr>403;#Corporate Design|19895bcd-b158-45ae-ab7b-f5ca217dfcec</vt:lpwstr>
  </property>
  <property fmtid="{D5CDD505-2E9C-101B-9397-08002B2CF9AE}" pid="4" name="Dokumentenart">
    <vt:lpwstr>266;#Vorlagen|17fc50ed-8ad1-47be-ab12-04243fd74ddb</vt:lpwstr>
  </property>
</Properties>
</file>