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6"/>
  </p:notesMasterIdLst>
  <p:sldIdLst>
    <p:sldId id="256" r:id="rId2"/>
    <p:sldId id="259" r:id="rId3"/>
    <p:sldId id="268" r:id="rId4"/>
    <p:sldId id="279" r:id="rId5"/>
    <p:sldId id="278" r:id="rId6"/>
    <p:sldId id="277" r:id="rId7"/>
    <p:sldId id="274" r:id="rId8"/>
    <p:sldId id="280" r:id="rId9"/>
    <p:sldId id="276" r:id="rId10"/>
    <p:sldId id="269" r:id="rId11"/>
    <p:sldId id="272" r:id="rId12"/>
    <p:sldId id="270" r:id="rId13"/>
    <p:sldId id="260" r:id="rId14"/>
    <p:sldId id="258" r:id="rId15"/>
  </p:sldIdLst>
  <p:sldSz cx="12192000" cy="6858000"/>
  <p:notesSz cx="6797675" cy="9926638"/>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dvolená sekcia" id="{6EC67ACC-D0A0-42EF-B5EC-C708019839EE}">
          <p14:sldIdLst>
            <p14:sldId id="256"/>
            <p14:sldId id="259"/>
            <p14:sldId id="268"/>
            <p14:sldId id="279"/>
            <p14:sldId id="278"/>
            <p14:sldId id="277"/>
            <p14:sldId id="274"/>
            <p14:sldId id="280"/>
            <p14:sldId id="276"/>
            <p14:sldId id="269"/>
            <p14:sldId id="272"/>
            <p14:sldId id="270"/>
            <p14:sldId id="260"/>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3137"/>
    <a:srgbClr val="0054A3"/>
    <a:srgbClr val="D0D1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5" autoAdjust="0"/>
    <p:restoredTop sz="94434" autoAdjust="0"/>
  </p:normalViewPr>
  <p:slideViewPr>
    <p:cSldViewPr snapToGrid="0">
      <p:cViewPr varScale="1">
        <p:scale>
          <a:sx n="105" d="100"/>
          <a:sy n="105" d="100"/>
        </p:scale>
        <p:origin x="576" y="11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1CEF52C-616F-4763-9683-9F347B687A59}" type="datetimeFigureOut">
              <a:rPr lang="sk-SK" smtClean="0"/>
              <a:t>19. 1. 2025</a:t>
            </a:fld>
            <a:endParaRPr lang="sk-SK"/>
          </a:p>
        </p:txBody>
      </p:sp>
      <p:sp>
        <p:nvSpPr>
          <p:cNvPr id="4" name="Zástupný symbol obrazu snímky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A99A363-1A17-4C53-90A9-766C1703505B}" type="slidenum">
              <a:rPr lang="sk-SK" smtClean="0"/>
              <a:t>‹#›</a:t>
            </a:fld>
            <a:endParaRPr lang="sk-SK"/>
          </a:p>
        </p:txBody>
      </p:sp>
    </p:spTree>
    <p:extLst>
      <p:ext uri="{BB962C8B-B14F-4D97-AF65-F5344CB8AC3E}">
        <p14:creationId xmlns:p14="http://schemas.microsoft.com/office/powerpoint/2010/main" val="426061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4649366" y="2400663"/>
            <a:ext cx="6015612" cy="1334712"/>
          </a:xfrm>
        </p:spPr>
        <p:txBody>
          <a:bodyPr anchor="t" anchorCtr="0">
            <a:normAutofit/>
          </a:bodyPr>
          <a:lstStyle>
            <a:lvl1pPr algn="l">
              <a:lnSpc>
                <a:spcPct val="90000"/>
              </a:lnSpc>
              <a:defRPr sz="3200" cap="all" baseline="0">
                <a:solidFill>
                  <a:srgbClr val="0054A3"/>
                </a:solidFill>
                <a:latin typeface="Calibri" panose="020F0502020204030204" pitchFamily="34" charset="0"/>
              </a:defRPr>
            </a:lvl1pPr>
          </a:lstStyle>
          <a:p>
            <a:r>
              <a:rPr lang="en-GB" noProof="0" dirty="0" err="1" smtClean="0"/>
              <a:t>hlavný</a:t>
            </a:r>
            <a:r>
              <a:rPr lang="en-GB" noProof="0" dirty="0" smtClean="0"/>
              <a:t> </a:t>
            </a:r>
            <a:br>
              <a:rPr lang="en-GB" noProof="0" dirty="0" smtClean="0"/>
            </a:br>
            <a:r>
              <a:rPr lang="en-GB" noProof="0" dirty="0" err="1" smtClean="0"/>
              <a:t>názov</a:t>
            </a:r>
            <a:r>
              <a:rPr lang="en-GB" noProof="0" dirty="0" smtClean="0"/>
              <a:t> </a:t>
            </a:r>
            <a:br>
              <a:rPr lang="en-GB" noProof="0" dirty="0" smtClean="0"/>
            </a:br>
            <a:r>
              <a:rPr lang="en-GB" noProof="0" dirty="0" err="1" smtClean="0"/>
              <a:t>prezentácie</a:t>
            </a:r>
            <a:endParaRPr lang="en-GB" noProof="0" dirty="0"/>
          </a:p>
        </p:txBody>
      </p:sp>
      <p:sp>
        <p:nvSpPr>
          <p:cNvPr id="3" name="Podnadpis 2"/>
          <p:cNvSpPr>
            <a:spLocks noGrp="1"/>
          </p:cNvSpPr>
          <p:nvPr>
            <p:ph type="subTitle" idx="1" hasCustomPrompt="1"/>
          </p:nvPr>
        </p:nvSpPr>
        <p:spPr>
          <a:xfrm>
            <a:off x="4649366" y="3919607"/>
            <a:ext cx="6015613" cy="1655762"/>
          </a:xfrm>
        </p:spPr>
        <p:txBody>
          <a:bodyPr vert="horz" lIns="91440" tIns="45720" rIns="91440" bIns="45720" rtlCol="0" anchor="t" anchorCtr="0">
            <a:normAutofit/>
          </a:bodyPr>
          <a:lstStyle>
            <a:lvl1pPr>
              <a:defRPr lang="sk-SK" sz="2100" i="1" cap="all" baseline="0" dirty="0">
                <a:solidFill>
                  <a:srgbClr val="0054A3"/>
                </a:solidFill>
                <a:latin typeface="Calibri" panose="020F0502020204030204" pitchFamily="34" charset="0"/>
                <a:ea typeface="+mj-ea"/>
                <a:cs typeface="+mj-cs"/>
              </a:defRPr>
            </a:lvl1pPr>
          </a:lstStyle>
          <a:p>
            <a:pPr lvl="0">
              <a:spcBef>
                <a:spcPct val="0"/>
              </a:spcBef>
              <a:buNone/>
            </a:pPr>
            <a:r>
              <a:rPr lang="en-GB" noProof="0" dirty="0" err="1" smtClean="0"/>
              <a:t>Podnadpis</a:t>
            </a:r>
            <a:endParaRPr lang="en-GB" noProof="0" dirty="0"/>
          </a:p>
        </p:txBody>
      </p:sp>
      <p:sp>
        <p:nvSpPr>
          <p:cNvPr id="4" name="Zástupný symbol dátumu 3"/>
          <p:cNvSpPr>
            <a:spLocks noGrp="1"/>
          </p:cNvSpPr>
          <p:nvPr>
            <p:ph type="dt" sz="half" idx="10"/>
          </p:nvPr>
        </p:nvSpPr>
        <p:spPr>
          <a:xfrm>
            <a:off x="4649366" y="6235769"/>
            <a:ext cx="2743200" cy="365125"/>
          </a:xfrm>
        </p:spPr>
        <p:txBody>
          <a:bodyPr/>
          <a:lstStyle/>
          <a:p>
            <a:fld id="{B8968A40-B829-447D-87A0-5050627EAC26}" type="datetime1">
              <a:rPr lang="en-GB" noProof="0" smtClean="0"/>
              <a:t>19/01/2025</a:t>
            </a:fld>
            <a:endParaRPr lang="en-GB" noProof="0" dirty="0"/>
          </a:p>
        </p:txBody>
      </p:sp>
      <p:pic>
        <p:nvPicPr>
          <p:cNvPr id="7" name="Obrázok 6"/>
          <p:cNvPicPr>
            <a:picLocks noChangeAspect="1"/>
          </p:cNvPicPr>
          <p:nvPr userDrawn="1"/>
        </p:nvPicPr>
        <p:blipFill rotWithShape="1">
          <a:blip r:embed="rId2" cstate="print">
            <a:extLst>
              <a:ext uri="{28A0092B-C50C-407E-A947-70E740481C1C}">
                <a14:useLocalDpi xmlns:a14="http://schemas.microsoft.com/office/drawing/2010/main" val="0"/>
              </a:ext>
            </a:extLst>
          </a:blip>
          <a:srcRect l="28351" t="37690" r="62191" b="43769"/>
          <a:stretch/>
        </p:blipFill>
        <p:spPr>
          <a:xfrm>
            <a:off x="2885089" y="2280087"/>
            <a:ext cx="1300656" cy="1803183"/>
          </a:xfrm>
          <a:prstGeom prst="rect">
            <a:avLst/>
          </a:prstGeom>
        </p:spPr>
      </p:pic>
      <p:sp>
        <p:nvSpPr>
          <p:cNvPr id="8" name="Obdĺžnik 7"/>
          <p:cNvSpPr/>
          <p:nvPr userDrawn="1"/>
        </p:nvSpPr>
        <p:spPr>
          <a:xfrm>
            <a:off x="4333103" y="0"/>
            <a:ext cx="54000" cy="3113506"/>
          </a:xfrm>
          <a:prstGeom prst="rect">
            <a:avLst/>
          </a:prstGeom>
          <a:solidFill>
            <a:srgbClr val="D0D1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0" name="Obdĺžnik 9"/>
          <p:cNvSpPr/>
          <p:nvPr userDrawn="1"/>
        </p:nvSpPr>
        <p:spPr>
          <a:xfrm>
            <a:off x="4333103" y="3113507"/>
            <a:ext cx="54000" cy="617912"/>
          </a:xfrm>
          <a:prstGeom prst="rect">
            <a:avLst/>
          </a:prstGeom>
          <a:solidFill>
            <a:srgbClr val="0054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1" name="Obdĺžnik 10"/>
          <p:cNvSpPr/>
          <p:nvPr userDrawn="1"/>
        </p:nvSpPr>
        <p:spPr>
          <a:xfrm>
            <a:off x="4333103" y="3731419"/>
            <a:ext cx="54000" cy="3114000"/>
          </a:xfrm>
          <a:prstGeom prst="rect">
            <a:avLst/>
          </a:prstGeom>
          <a:solidFill>
            <a:srgbClr val="E031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Tree>
    <p:extLst>
      <p:ext uri="{BB962C8B-B14F-4D97-AF65-F5344CB8AC3E}">
        <p14:creationId xmlns:p14="http://schemas.microsoft.com/office/powerpoint/2010/main" val="3933062323"/>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pic>
        <p:nvPicPr>
          <p:cNvPr id="15" name="Zástupný symbol obsahu 6"/>
          <p:cNvPicPr>
            <a:picLocks noChangeAspect="1"/>
          </p:cNvPicPr>
          <p:nvPr userDrawn="1"/>
        </p:nvPicPr>
        <p:blipFill rotWithShape="1">
          <a:blip r:embed="rId2" cstate="print">
            <a:extLst>
              <a:ext uri="{28A0092B-C50C-407E-A947-70E740481C1C}">
                <a14:useLocalDpi xmlns:a14="http://schemas.microsoft.com/office/drawing/2010/main" val="0"/>
              </a:ext>
            </a:extLst>
          </a:blip>
          <a:srcRect l="28728" t="38251" r="21689" b="43354"/>
          <a:stretch/>
        </p:blipFill>
        <p:spPr>
          <a:xfrm>
            <a:off x="9187888" y="6132503"/>
            <a:ext cx="2390143" cy="627072"/>
          </a:xfrm>
          <a:prstGeom prst="rect">
            <a:avLst/>
          </a:prstGeom>
        </p:spPr>
      </p:pic>
      <p:sp>
        <p:nvSpPr>
          <p:cNvPr id="17" name="Obdĺžnik 16"/>
          <p:cNvSpPr/>
          <p:nvPr userDrawn="1"/>
        </p:nvSpPr>
        <p:spPr>
          <a:xfrm rot="16200000">
            <a:off x="6454249" y="-4922226"/>
            <a:ext cx="407761" cy="11067739"/>
          </a:xfrm>
          <a:prstGeom prst="rect">
            <a:avLst/>
          </a:prstGeom>
          <a:solidFill>
            <a:srgbClr val="0455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 name="Nadpis 1"/>
          <p:cNvSpPr>
            <a:spLocks noGrp="1"/>
          </p:cNvSpPr>
          <p:nvPr>
            <p:ph type="title" hasCustomPrompt="1"/>
          </p:nvPr>
        </p:nvSpPr>
        <p:spPr>
          <a:xfrm>
            <a:off x="1565188" y="411983"/>
            <a:ext cx="10071987" cy="403542"/>
          </a:xfrm>
        </p:spPr>
        <p:txBody>
          <a:bodyPr>
            <a:normAutofit/>
          </a:bodyPr>
          <a:lstStyle>
            <a:lvl1pPr>
              <a:defRPr sz="2100" cap="all" baseline="0">
                <a:solidFill>
                  <a:schemeClr val="bg1"/>
                </a:solidFill>
                <a:latin typeface="+mn-lt"/>
              </a:defRPr>
            </a:lvl1pPr>
          </a:lstStyle>
          <a:p>
            <a:r>
              <a:rPr lang="sk-SK" noProof="0" dirty="0" smtClean="0"/>
              <a:t>Názov snímky</a:t>
            </a:r>
            <a:endParaRPr lang="en-GB" noProof="0" dirty="0"/>
          </a:p>
        </p:txBody>
      </p:sp>
      <p:sp>
        <p:nvSpPr>
          <p:cNvPr id="3" name="Zástupný symbol obsahu 2"/>
          <p:cNvSpPr>
            <a:spLocks noGrp="1"/>
          </p:cNvSpPr>
          <p:nvPr>
            <p:ph idx="1"/>
          </p:nvPr>
        </p:nvSpPr>
        <p:spPr>
          <a:xfrm>
            <a:off x="1186046" y="1346479"/>
            <a:ext cx="10167753" cy="4830483"/>
          </a:xfrm>
        </p:spPr>
        <p:txBody>
          <a:bodyPr/>
          <a:lstStyle>
            <a:lvl1pPr marL="228600" indent="-228600">
              <a:buClr>
                <a:srgbClr val="E03137"/>
              </a:buClr>
              <a:buFont typeface="Wingdings" panose="05000000000000000000" pitchFamily="2" charset="2"/>
              <a:buChar char="§"/>
              <a:defRPr/>
            </a:lvl1pPr>
            <a:lvl2pPr marL="685800" indent="-228600">
              <a:buClr>
                <a:srgbClr val="E03137"/>
              </a:buClr>
              <a:buFont typeface="Wingdings" panose="05000000000000000000" pitchFamily="2" charset="2"/>
              <a:buChar char="§"/>
              <a:defRPr/>
            </a:lvl2pPr>
            <a:lvl3pPr marL="1143000" indent="-228600">
              <a:buClr>
                <a:srgbClr val="E03137"/>
              </a:buClr>
              <a:buFont typeface="Wingdings" panose="05000000000000000000" pitchFamily="2" charset="2"/>
              <a:buChar char="§"/>
              <a:defRPr/>
            </a:lvl3pPr>
            <a:lvl4pPr marL="1600200" indent="-228600">
              <a:buClr>
                <a:srgbClr val="E03137"/>
              </a:buClr>
              <a:buFont typeface="Wingdings" panose="05000000000000000000" pitchFamily="2" charset="2"/>
              <a:buChar char="§"/>
              <a:defRPr/>
            </a:lvl4pPr>
            <a:lvl5pPr marL="2057400" indent="-228600">
              <a:buClr>
                <a:srgbClr val="E03137"/>
              </a:buClr>
              <a:buFont typeface="Wingdings" panose="05000000000000000000" pitchFamily="2" charset="2"/>
              <a:buChar char="§"/>
              <a:defRPr/>
            </a:lvl5pPr>
          </a:lstStyle>
          <a:p>
            <a:pPr lvl="0"/>
            <a:r>
              <a:rPr lang="en-GB" noProof="0" dirty="0" err="1" smtClean="0"/>
              <a:t>Upravte</a:t>
            </a:r>
            <a:r>
              <a:rPr lang="en-GB" noProof="0" dirty="0" smtClean="0"/>
              <a:t> </a:t>
            </a:r>
            <a:r>
              <a:rPr lang="en-GB" noProof="0" dirty="0" err="1" smtClean="0"/>
              <a:t>štýl</a:t>
            </a:r>
            <a:r>
              <a:rPr lang="en-GB" noProof="0" dirty="0" smtClean="0"/>
              <a:t> </a:t>
            </a:r>
            <a:r>
              <a:rPr lang="en-GB" noProof="0" dirty="0" err="1" smtClean="0"/>
              <a:t>predlohy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a:p>
            <a:pPr lvl="2"/>
            <a:r>
              <a:rPr lang="en-GB" noProof="0" dirty="0" err="1" smtClean="0"/>
              <a:t>Tretia</a:t>
            </a:r>
            <a:r>
              <a:rPr lang="en-GB" noProof="0" dirty="0" smtClean="0"/>
              <a:t> </a:t>
            </a:r>
            <a:r>
              <a:rPr lang="en-GB" noProof="0" dirty="0" err="1" smtClean="0"/>
              <a:t>úroveň</a:t>
            </a:r>
            <a:endParaRPr lang="en-GB" noProof="0" dirty="0" smtClean="0"/>
          </a:p>
          <a:p>
            <a:pPr lvl="3"/>
            <a:r>
              <a:rPr lang="en-GB" noProof="0" dirty="0" err="1" smtClean="0"/>
              <a:t>Štvrtá</a:t>
            </a:r>
            <a:r>
              <a:rPr lang="en-GB" noProof="0" dirty="0" smtClean="0"/>
              <a:t> </a:t>
            </a:r>
            <a:r>
              <a:rPr lang="en-GB" noProof="0" dirty="0" err="1" smtClean="0"/>
              <a:t>úroveň</a:t>
            </a:r>
            <a:endParaRPr lang="en-GB" noProof="0" dirty="0" smtClean="0"/>
          </a:p>
          <a:p>
            <a:pPr lvl="4"/>
            <a:r>
              <a:rPr lang="en-GB" noProof="0" dirty="0" err="1" smtClean="0"/>
              <a:t>Piata</a:t>
            </a:r>
            <a:r>
              <a:rPr lang="en-GB" noProof="0" dirty="0" smtClean="0"/>
              <a:t> </a:t>
            </a:r>
            <a:r>
              <a:rPr lang="en-GB" noProof="0" dirty="0" err="1" smtClean="0"/>
              <a:t>úroveň</a:t>
            </a:r>
            <a:endParaRPr lang="en-GB" noProof="0" dirty="0"/>
          </a:p>
        </p:txBody>
      </p:sp>
      <p:sp>
        <p:nvSpPr>
          <p:cNvPr id="4" name="Zástupný symbol dátumu 3"/>
          <p:cNvSpPr>
            <a:spLocks noGrp="1"/>
          </p:cNvSpPr>
          <p:nvPr>
            <p:ph type="dt" sz="half" idx="10"/>
          </p:nvPr>
        </p:nvSpPr>
        <p:spPr>
          <a:xfrm>
            <a:off x="838200" y="6356350"/>
            <a:ext cx="1161422" cy="365125"/>
          </a:xfrm>
        </p:spPr>
        <p:txBody>
          <a:bodyPr/>
          <a:lstStyle/>
          <a:p>
            <a:fld id="{6478F05A-EA51-412A-BC84-CAF31BED8770}" type="datetime1">
              <a:rPr lang="en-GB" noProof="0" smtClean="0"/>
              <a:t>19/01/2025</a:t>
            </a:fld>
            <a:endParaRPr lang="en-GB" noProof="0" dirty="0"/>
          </a:p>
        </p:txBody>
      </p:sp>
      <p:sp>
        <p:nvSpPr>
          <p:cNvPr id="5" name="Zástupný symbol päty 4"/>
          <p:cNvSpPr>
            <a:spLocks noGrp="1"/>
          </p:cNvSpPr>
          <p:nvPr>
            <p:ph type="ftr" sz="quarter" idx="11"/>
          </p:nvPr>
        </p:nvSpPr>
        <p:spPr>
          <a:xfrm>
            <a:off x="2502040" y="6356350"/>
            <a:ext cx="5651360" cy="365125"/>
          </a:xfrm>
        </p:spPr>
        <p:txBody>
          <a:bodyPr/>
          <a:lstStyle/>
          <a:p>
            <a:r>
              <a:rPr lang="en-GB" noProof="0" dirty="0" err="1" smtClean="0"/>
              <a:t>Hlavný</a:t>
            </a:r>
            <a:r>
              <a:rPr lang="en-GB" noProof="0" dirty="0" smtClean="0"/>
              <a:t> </a:t>
            </a:r>
            <a:r>
              <a:rPr lang="en-GB" noProof="0" dirty="0" err="1" smtClean="0"/>
              <a:t>názov</a:t>
            </a:r>
            <a:r>
              <a:rPr lang="en-GB" noProof="0" dirty="0" smtClean="0"/>
              <a:t> </a:t>
            </a:r>
            <a:r>
              <a:rPr lang="en-GB" noProof="0" dirty="0" err="1" smtClean="0"/>
              <a:t>prezentácie</a:t>
            </a:r>
            <a:endParaRPr lang="en-GB" noProof="0" dirty="0"/>
          </a:p>
        </p:txBody>
      </p:sp>
      <p:sp>
        <p:nvSpPr>
          <p:cNvPr id="6" name="Zástupný symbol čísla snímky 5"/>
          <p:cNvSpPr>
            <a:spLocks noGrp="1"/>
          </p:cNvSpPr>
          <p:nvPr>
            <p:ph type="sldNum" sz="quarter" idx="12"/>
          </p:nvPr>
        </p:nvSpPr>
        <p:spPr>
          <a:xfrm>
            <a:off x="8340131" y="6356350"/>
            <a:ext cx="792982" cy="365125"/>
          </a:xfrm>
        </p:spPr>
        <p:txBody>
          <a:bodyPr/>
          <a:lstStyle/>
          <a:p>
            <a:fld id="{D3E91E45-8E11-4FD5-A139-3CC7756EB3B5}" type="slidenum">
              <a:rPr lang="en-GB" noProof="0" smtClean="0"/>
              <a:t>‹#›</a:t>
            </a:fld>
            <a:endParaRPr lang="en-GB" noProof="0" dirty="0"/>
          </a:p>
        </p:txBody>
      </p:sp>
      <p:sp>
        <p:nvSpPr>
          <p:cNvPr id="9" name="Obdĺžnik 8"/>
          <p:cNvSpPr/>
          <p:nvPr userDrawn="1"/>
        </p:nvSpPr>
        <p:spPr>
          <a:xfrm>
            <a:off x="10203193" y="6338590"/>
            <a:ext cx="1975669" cy="36000"/>
          </a:xfrm>
          <a:prstGeom prst="rect">
            <a:avLst/>
          </a:prstGeom>
          <a:solidFill>
            <a:srgbClr val="E520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0" name="Obdĺžnik 9"/>
          <p:cNvSpPr/>
          <p:nvPr userDrawn="1"/>
        </p:nvSpPr>
        <p:spPr>
          <a:xfrm>
            <a:off x="9929251" y="6338590"/>
            <a:ext cx="273942" cy="36000"/>
          </a:xfrm>
          <a:prstGeom prst="rect">
            <a:avLst/>
          </a:prstGeom>
          <a:solidFill>
            <a:srgbClr val="0455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1" name="Obdĺžnik 10"/>
          <p:cNvSpPr/>
          <p:nvPr userDrawn="1"/>
        </p:nvSpPr>
        <p:spPr>
          <a:xfrm>
            <a:off x="9686169" y="6338590"/>
            <a:ext cx="243082" cy="36000"/>
          </a:xfrm>
          <a:prstGeom prst="rect">
            <a:avLst/>
          </a:prstGeom>
          <a:solidFill>
            <a:srgbClr val="D9D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2" name="Obdĺžnik 11"/>
          <p:cNvSpPr/>
          <p:nvPr userDrawn="1"/>
        </p:nvSpPr>
        <p:spPr>
          <a:xfrm flipV="1">
            <a:off x="0" y="6340412"/>
            <a:ext cx="9139537" cy="36000"/>
          </a:xfrm>
          <a:prstGeom prst="rect">
            <a:avLst/>
          </a:prstGeom>
          <a:solidFill>
            <a:srgbClr val="E520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3" name="Obdĺžnik 12"/>
          <p:cNvSpPr/>
          <p:nvPr userDrawn="1"/>
        </p:nvSpPr>
        <p:spPr>
          <a:xfrm rot="16200000">
            <a:off x="949931" y="987170"/>
            <a:ext cx="407761" cy="64471"/>
          </a:xfrm>
          <a:prstGeom prst="rect">
            <a:avLst/>
          </a:prstGeom>
          <a:solidFill>
            <a:srgbClr val="E520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4" name="Obdĺžnik 13"/>
          <p:cNvSpPr/>
          <p:nvPr userDrawn="1"/>
        </p:nvSpPr>
        <p:spPr>
          <a:xfrm rot="16200000">
            <a:off x="953601" y="171481"/>
            <a:ext cx="407763" cy="64800"/>
          </a:xfrm>
          <a:prstGeom prst="rect">
            <a:avLst/>
          </a:prstGeom>
          <a:solidFill>
            <a:srgbClr val="D9D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Tree>
    <p:extLst>
      <p:ext uri="{BB962C8B-B14F-4D97-AF65-F5344CB8AC3E}">
        <p14:creationId xmlns:p14="http://schemas.microsoft.com/office/powerpoint/2010/main" val="1906639644"/>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a">
    <p:spTree>
      <p:nvGrpSpPr>
        <p:cNvPr id="1" name=""/>
        <p:cNvGrpSpPr/>
        <p:nvPr/>
      </p:nvGrpSpPr>
      <p:grpSpPr>
        <a:xfrm>
          <a:off x="0" y="0"/>
          <a:ext cx="0" cy="0"/>
          <a:chOff x="0" y="0"/>
          <a:chExt cx="0" cy="0"/>
        </a:xfrm>
      </p:grpSpPr>
      <p:pic>
        <p:nvPicPr>
          <p:cNvPr id="12" name="Zástupný symbol obsahu 6"/>
          <p:cNvPicPr>
            <a:picLocks noChangeAspect="1"/>
          </p:cNvPicPr>
          <p:nvPr userDrawn="1"/>
        </p:nvPicPr>
        <p:blipFill rotWithShape="1">
          <a:blip r:embed="rId2" cstate="print">
            <a:extLst>
              <a:ext uri="{28A0092B-C50C-407E-A947-70E740481C1C}">
                <a14:useLocalDpi xmlns:a14="http://schemas.microsoft.com/office/drawing/2010/main" val="0"/>
              </a:ext>
            </a:extLst>
          </a:blip>
          <a:srcRect l="28728" t="38251" r="21689" b="43354"/>
          <a:stretch/>
        </p:blipFill>
        <p:spPr>
          <a:xfrm>
            <a:off x="6934200" y="1120477"/>
            <a:ext cx="4759646" cy="1248729"/>
          </a:xfrm>
          <a:prstGeom prst="rect">
            <a:avLst/>
          </a:prstGeom>
        </p:spPr>
      </p:pic>
      <p:sp>
        <p:nvSpPr>
          <p:cNvPr id="2" name="Zástupný symbol dátumu 1"/>
          <p:cNvSpPr>
            <a:spLocks noGrp="1"/>
          </p:cNvSpPr>
          <p:nvPr>
            <p:ph type="dt" sz="half" idx="10"/>
          </p:nvPr>
        </p:nvSpPr>
        <p:spPr>
          <a:xfrm>
            <a:off x="838200" y="6356350"/>
            <a:ext cx="1191567" cy="365125"/>
          </a:xfrm>
        </p:spPr>
        <p:txBody>
          <a:bodyPr/>
          <a:lstStyle/>
          <a:p>
            <a:fld id="{64E987A5-5F6F-4C4A-B4B7-64890EF89929}" type="datetime1">
              <a:rPr lang="en-GB" smtClean="0"/>
              <a:t>19/01/2025</a:t>
            </a:fld>
            <a:endParaRPr lang="sk-SK"/>
          </a:p>
        </p:txBody>
      </p:sp>
      <p:sp>
        <p:nvSpPr>
          <p:cNvPr id="5" name="Zástupný symbol päty 4"/>
          <p:cNvSpPr>
            <a:spLocks noGrp="1"/>
          </p:cNvSpPr>
          <p:nvPr>
            <p:ph type="ftr" sz="quarter" idx="11"/>
          </p:nvPr>
        </p:nvSpPr>
        <p:spPr>
          <a:xfrm>
            <a:off x="2502039" y="6356350"/>
            <a:ext cx="7767375" cy="365125"/>
          </a:xfrm>
        </p:spPr>
        <p:txBody>
          <a:bodyPr/>
          <a:lstStyle/>
          <a:p>
            <a:r>
              <a:rPr lang="sk-SK" dirty="0" smtClean="0"/>
              <a:t>Hlavný názov prezentácie</a:t>
            </a:r>
            <a:endParaRPr lang="sk-SK" dirty="0"/>
          </a:p>
        </p:txBody>
      </p:sp>
      <p:sp>
        <p:nvSpPr>
          <p:cNvPr id="9" name="Obdĺžnik 8"/>
          <p:cNvSpPr/>
          <p:nvPr userDrawn="1"/>
        </p:nvSpPr>
        <p:spPr>
          <a:xfrm>
            <a:off x="8834852" y="1541005"/>
            <a:ext cx="3357148" cy="64800"/>
          </a:xfrm>
          <a:prstGeom prst="rect">
            <a:avLst/>
          </a:prstGeom>
          <a:solidFill>
            <a:srgbClr val="E520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10" name="Obdĺžnik 9"/>
          <p:cNvSpPr/>
          <p:nvPr userDrawn="1"/>
        </p:nvSpPr>
        <p:spPr>
          <a:xfrm>
            <a:off x="8369357" y="1541005"/>
            <a:ext cx="465495" cy="64800"/>
          </a:xfrm>
          <a:prstGeom prst="rect">
            <a:avLst/>
          </a:prstGeom>
          <a:solidFill>
            <a:srgbClr val="0455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11" name="Obdĺžnik 10"/>
          <p:cNvSpPr/>
          <p:nvPr userDrawn="1"/>
        </p:nvSpPr>
        <p:spPr>
          <a:xfrm>
            <a:off x="7956301" y="1541005"/>
            <a:ext cx="413056" cy="64800"/>
          </a:xfrm>
          <a:prstGeom prst="rect">
            <a:avLst/>
          </a:prstGeom>
          <a:solidFill>
            <a:srgbClr val="D9D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13" name="BlokTextu 12"/>
          <p:cNvSpPr txBox="1"/>
          <p:nvPr userDrawn="1"/>
        </p:nvSpPr>
        <p:spPr>
          <a:xfrm>
            <a:off x="2815588" y="3659903"/>
            <a:ext cx="6019264" cy="584775"/>
          </a:xfrm>
          <a:prstGeom prst="rect">
            <a:avLst/>
          </a:prstGeom>
          <a:noFill/>
        </p:spPr>
        <p:txBody>
          <a:bodyPr wrap="square" rtlCol="0">
            <a:spAutoFit/>
          </a:bodyPr>
          <a:lstStyle/>
          <a:p>
            <a:r>
              <a:rPr lang="sk-SK" sz="3200" dirty="0" smtClean="0">
                <a:solidFill>
                  <a:schemeClr val="accent5">
                    <a:lumMod val="75000"/>
                  </a:schemeClr>
                </a:solidFill>
              </a:rPr>
              <a:t>ĎAKUJEM</a:t>
            </a:r>
            <a:r>
              <a:rPr lang="sk-SK" sz="3200" baseline="0" dirty="0" smtClean="0">
                <a:solidFill>
                  <a:schemeClr val="accent5">
                    <a:lumMod val="75000"/>
                  </a:schemeClr>
                </a:solidFill>
              </a:rPr>
              <a:t> ZA VAŠU POZORNOSŤ</a:t>
            </a:r>
            <a:endParaRPr lang="sk-SK" sz="3200" dirty="0"/>
          </a:p>
        </p:txBody>
      </p:sp>
    </p:spTree>
    <p:extLst>
      <p:ext uri="{BB962C8B-B14F-4D97-AF65-F5344CB8AC3E}">
        <p14:creationId xmlns:p14="http://schemas.microsoft.com/office/powerpoint/2010/main" val="875486588"/>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dirty="0" smtClean="0"/>
              <a:t>Upravte štýl predlohy textu.</a:t>
            </a:r>
          </a:p>
          <a:p>
            <a:pPr lvl="1"/>
            <a:r>
              <a:rPr lang="sk-SK" dirty="0" smtClean="0"/>
              <a:t>Druhá úroveň</a:t>
            </a:r>
          </a:p>
          <a:p>
            <a:pPr lvl="2"/>
            <a:r>
              <a:rPr lang="sk-SK" dirty="0" smtClean="0"/>
              <a:t>Tretia úroveň</a:t>
            </a:r>
          </a:p>
          <a:p>
            <a:pPr lvl="3"/>
            <a:r>
              <a:rPr lang="sk-SK" dirty="0" smtClean="0"/>
              <a:t>Štvrtá úroveň</a:t>
            </a:r>
          </a:p>
          <a:p>
            <a:pPr lvl="4"/>
            <a:r>
              <a:rPr lang="sk-SK" dirty="0" smtClean="0"/>
              <a:t>Piata úroveň</a:t>
            </a:r>
            <a:endParaRPr lang="sk-SK" dirty="0"/>
          </a:p>
        </p:txBody>
      </p:sp>
      <p:sp>
        <p:nvSpPr>
          <p:cNvPr id="4" name="Zástupný symbol dátum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84FFE9-1E2B-4AEC-BB2B-7E380D9700F4}" type="datetime1">
              <a:rPr lang="en-GB" smtClean="0"/>
              <a:t>19/01/2025</a:t>
            </a:fld>
            <a:endParaRPr lang="sk-SK"/>
          </a:p>
        </p:txBody>
      </p:sp>
      <p:sp>
        <p:nvSpPr>
          <p:cNvPr id="5" name="Zástupný symbol päty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91E45-8E11-4FD5-A139-3CC7756EB3B5}" type="slidenum">
              <a:rPr lang="sk-SK" smtClean="0"/>
              <a:t>‹#›</a:t>
            </a:fld>
            <a:endParaRPr lang="sk-SK"/>
          </a:p>
        </p:txBody>
      </p:sp>
    </p:spTree>
    <p:extLst>
      <p:ext uri="{BB962C8B-B14F-4D97-AF65-F5344CB8AC3E}">
        <p14:creationId xmlns:p14="http://schemas.microsoft.com/office/powerpoint/2010/main" val="1763761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649366" y="2168052"/>
            <a:ext cx="6015612" cy="2239356"/>
          </a:xfrm>
        </p:spPr>
        <p:txBody>
          <a:bodyPr>
            <a:normAutofit/>
          </a:bodyPr>
          <a:lstStyle/>
          <a:p>
            <a:r>
              <a:rPr lang="en-GB" dirty="0" smtClean="0"/>
              <a:t>General</a:t>
            </a:r>
            <a:r>
              <a:rPr lang="sk-SK" dirty="0" smtClean="0"/>
              <a:t>  </a:t>
            </a:r>
            <a:r>
              <a:rPr lang="en-GB" dirty="0" smtClean="0"/>
              <a:t>Anti-Abuse</a:t>
            </a:r>
            <a:r>
              <a:rPr lang="sk-SK" dirty="0" smtClean="0"/>
              <a:t> </a:t>
            </a:r>
            <a:r>
              <a:rPr lang="en-GB" dirty="0" smtClean="0"/>
              <a:t>Rule </a:t>
            </a:r>
            <a:br>
              <a:rPr lang="en-GB" dirty="0" smtClean="0"/>
            </a:br>
            <a:r>
              <a:rPr lang="en-GB" dirty="0" smtClean="0"/>
              <a:t>in the Slovak Republic</a:t>
            </a:r>
            <a:endParaRPr lang="en-GB" dirty="0"/>
          </a:p>
        </p:txBody>
      </p:sp>
      <p:sp>
        <p:nvSpPr>
          <p:cNvPr id="3" name="Podnadpis 2"/>
          <p:cNvSpPr>
            <a:spLocks noGrp="1"/>
          </p:cNvSpPr>
          <p:nvPr>
            <p:ph type="subTitle" idx="1"/>
          </p:nvPr>
        </p:nvSpPr>
        <p:spPr>
          <a:xfrm>
            <a:off x="4649366" y="4407408"/>
            <a:ext cx="6548023" cy="751118"/>
          </a:xfrm>
        </p:spPr>
        <p:txBody>
          <a:bodyPr/>
          <a:lstStyle/>
          <a:p>
            <a:endParaRPr lang="sk-SK" dirty="0"/>
          </a:p>
        </p:txBody>
      </p:sp>
      <p:sp>
        <p:nvSpPr>
          <p:cNvPr id="4" name="Zástupný symbol dátumu 3"/>
          <p:cNvSpPr>
            <a:spLocks noGrp="1"/>
          </p:cNvSpPr>
          <p:nvPr>
            <p:ph type="dt" sz="half" idx="10"/>
          </p:nvPr>
        </p:nvSpPr>
        <p:spPr/>
        <p:txBody>
          <a:bodyPr/>
          <a:lstStyle/>
          <a:p>
            <a:r>
              <a:rPr lang="sk-SK" dirty="0" smtClean="0"/>
              <a:t>21</a:t>
            </a:r>
            <a:r>
              <a:rPr lang="sk-SK" noProof="0" dirty="0" smtClean="0"/>
              <a:t>. 01. 2025</a:t>
            </a:r>
            <a:endParaRPr lang="en-GB" noProof="0" dirty="0"/>
          </a:p>
        </p:txBody>
      </p:sp>
    </p:spTree>
    <p:extLst>
      <p:ext uri="{BB962C8B-B14F-4D97-AF65-F5344CB8AC3E}">
        <p14:creationId xmlns:p14="http://schemas.microsoft.com/office/powerpoint/2010/main" val="859462196"/>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sz="2300" dirty="0" smtClean="0"/>
              <a:t>GAAR – </a:t>
            </a:r>
            <a:r>
              <a:rPr lang="en-GB" sz="2300" dirty="0"/>
              <a:t>Conditions </a:t>
            </a:r>
            <a:r>
              <a:rPr lang="sk-SK" sz="2300" smtClean="0"/>
              <a:t>and </a:t>
            </a:r>
            <a:r>
              <a:rPr lang="en-GB" sz="2300" dirty="0" smtClean="0"/>
              <a:t>outcome</a:t>
            </a:r>
            <a:r>
              <a:rPr lang="sk-SK" sz="2300" dirty="0" smtClean="0"/>
              <a:t> of</a:t>
            </a:r>
            <a:r>
              <a:rPr lang="en-GB" sz="2300" dirty="0" smtClean="0"/>
              <a:t> </a:t>
            </a:r>
            <a:r>
              <a:rPr lang="sk-SK" sz="2300" dirty="0" smtClean="0"/>
              <a:t>GAAR</a:t>
            </a:r>
            <a:endParaRPr lang="en-GB" sz="2300" dirty="0"/>
          </a:p>
        </p:txBody>
      </p:sp>
      <p:sp>
        <p:nvSpPr>
          <p:cNvPr id="3" name="Zástupný objekt pre obsah 2"/>
          <p:cNvSpPr>
            <a:spLocks noGrp="1"/>
          </p:cNvSpPr>
          <p:nvPr>
            <p:ph idx="1"/>
          </p:nvPr>
        </p:nvSpPr>
        <p:spPr>
          <a:xfrm>
            <a:off x="1186047" y="1266268"/>
            <a:ext cx="9819704" cy="4830483"/>
          </a:xfrm>
        </p:spPr>
        <p:txBody>
          <a:bodyPr>
            <a:normAutofit/>
          </a:bodyPr>
          <a:lstStyle/>
          <a:p>
            <a:pPr algn="just"/>
            <a:r>
              <a:rPr lang="en-GB" b="1" dirty="0" smtClean="0"/>
              <a:t>Conditions for </a:t>
            </a:r>
            <a:r>
              <a:rPr lang="sk-SK" b="1" dirty="0" smtClean="0"/>
              <a:t>GAAR</a:t>
            </a:r>
          </a:p>
          <a:p>
            <a:pPr algn="just"/>
            <a:endParaRPr lang="sk-SK" b="1" dirty="0" smtClean="0"/>
          </a:p>
          <a:p>
            <a:pPr marL="539750" indent="-182563" algn="just"/>
            <a:r>
              <a:rPr lang="en-GB" dirty="0" smtClean="0"/>
              <a:t>Full</a:t>
            </a:r>
            <a:r>
              <a:rPr lang="sk-SK" dirty="0" smtClean="0"/>
              <a:t> </a:t>
            </a:r>
            <a:r>
              <a:rPr lang="en-GB" dirty="0" smtClean="0"/>
              <a:t>Compliance with Rules</a:t>
            </a:r>
            <a:r>
              <a:rPr lang="sk-SK" dirty="0" smtClean="0"/>
              <a:t>!</a:t>
            </a:r>
          </a:p>
          <a:p>
            <a:pPr marL="539750" indent="-182563" algn="just"/>
            <a:r>
              <a:rPr lang="en-GB" dirty="0" smtClean="0"/>
              <a:t>No economic Substance</a:t>
            </a:r>
            <a:endParaRPr lang="sk-SK" dirty="0" smtClean="0"/>
          </a:p>
          <a:p>
            <a:pPr marL="539750" indent="-182563" algn="just"/>
            <a:r>
              <a:rPr lang="en-GB" dirty="0" smtClean="0"/>
              <a:t>Tax Advantage</a:t>
            </a:r>
            <a:endParaRPr lang="sk-SK" dirty="0" smtClean="0"/>
          </a:p>
          <a:p>
            <a:pPr marL="539750" indent="-182563" algn="just"/>
            <a:endParaRPr lang="sk-SK" dirty="0" smtClean="0"/>
          </a:p>
          <a:p>
            <a:pPr marL="357187" indent="0" algn="just">
              <a:buNone/>
            </a:pPr>
            <a:endParaRPr lang="en-GB" dirty="0" smtClean="0"/>
          </a:p>
          <a:p>
            <a:pPr algn="just"/>
            <a:endParaRPr lang="sk-SK" b="1" dirty="0" smtClean="0"/>
          </a:p>
          <a:p>
            <a:pPr marL="0" indent="0" algn="just">
              <a:buNone/>
            </a:pPr>
            <a:endParaRPr lang="sk-SK" b="1" dirty="0"/>
          </a:p>
        </p:txBody>
      </p:sp>
      <p:sp>
        <p:nvSpPr>
          <p:cNvPr id="4" name="Zástupný objekt pre dátum 3"/>
          <p:cNvSpPr>
            <a:spLocks noGrp="1"/>
          </p:cNvSpPr>
          <p:nvPr>
            <p:ph type="dt" sz="half" idx="10"/>
          </p:nvPr>
        </p:nvSpPr>
        <p:spPr/>
        <p:txBody>
          <a:bodyPr/>
          <a:lstStyle/>
          <a:p>
            <a:r>
              <a:rPr lang="sk-SK" dirty="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10</a:t>
            </a:fld>
            <a:endParaRPr lang="en-GB" noProof="0" dirty="0"/>
          </a:p>
        </p:txBody>
      </p:sp>
    </p:spTree>
    <p:extLst>
      <p:ext uri="{BB962C8B-B14F-4D97-AF65-F5344CB8AC3E}">
        <p14:creationId xmlns:p14="http://schemas.microsoft.com/office/powerpoint/2010/main" val="2800967493"/>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sz="2300" dirty="0" smtClean="0"/>
              <a:t>GAAR – </a:t>
            </a:r>
            <a:r>
              <a:rPr lang="en-GB" sz="2300" dirty="0"/>
              <a:t>Conditions </a:t>
            </a:r>
            <a:r>
              <a:rPr lang="sk-SK" sz="2300" smtClean="0"/>
              <a:t>and </a:t>
            </a:r>
            <a:r>
              <a:rPr lang="en-GB" sz="2300" dirty="0" smtClean="0"/>
              <a:t>outcome</a:t>
            </a:r>
            <a:r>
              <a:rPr lang="sk-SK" sz="2300" dirty="0" smtClean="0"/>
              <a:t> of</a:t>
            </a:r>
            <a:r>
              <a:rPr lang="en-GB" sz="2300" dirty="0" smtClean="0"/>
              <a:t> </a:t>
            </a:r>
            <a:r>
              <a:rPr lang="sk-SK" sz="2300" dirty="0" smtClean="0"/>
              <a:t>GAAR</a:t>
            </a:r>
            <a:endParaRPr lang="en-GB" sz="2300" dirty="0"/>
          </a:p>
        </p:txBody>
      </p:sp>
      <p:sp>
        <p:nvSpPr>
          <p:cNvPr id="3" name="Zástupný objekt pre obsah 2"/>
          <p:cNvSpPr>
            <a:spLocks noGrp="1"/>
          </p:cNvSpPr>
          <p:nvPr>
            <p:ph idx="1"/>
          </p:nvPr>
        </p:nvSpPr>
        <p:spPr>
          <a:xfrm>
            <a:off x="1186047" y="1266268"/>
            <a:ext cx="9819704" cy="4830483"/>
          </a:xfrm>
        </p:spPr>
        <p:txBody>
          <a:bodyPr>
            <a:normAutofit/>
          </a:bodyPr>
          <a:lstStyle/>
          <a:p>
            <a:pPr algn="just"/>
            <a:endParaRPr lang="sk-SK" b="1" dirty="0" smtClean="0"/>
          </a:p>
          <a:p>
            <a:pPr algn="just"/>
            <a:r>
              <a:rPr lang="en-GB" b="1" dirty="0" smtClean="0"/>
              <a:t>Outcome</a:t>
            </a:r>
            <a:r>
              <a:rPr lang="sk-SK" b="1" dirty="0" smtClean="0"/>
              <a:t> </a:t>
            </a:r>
          </a:p>
          <a:p>
            <a:pPr algn="just"/>
            <a:r>
              <a:rPr lang="en-GB" b="1" dirty="0" smtClean="0"/>
              <a:t>Transaction not taken into Consideration</a:t>
            </a:r>
            <a:r>
              <a:rPr lang="sk-SK" b="1" dirty="0" smtClean="0"/>
              <a:t>!?</a:t>
            </a:r>
          </a:p>
          <a:p>
            <a:pPr marL="539750" indent="-182563" algn="just"/>
            <a:r>
              <a:rPr lang="en-GB" sz="2400" dirty="0"/>
              <a:t>Not creating new </a:t>
            </a:r>
            <a:r>
              <a:rPr lang="en-GB" sz="2400" dirty="0" smtClean="0"/>
              <a:t>Transaction</a:t>
            </a:r>
            <a:r>
              <a:rPr lang="sk-SK" sz="2400" dirty="0" smtClean="0"/>
              <a:t> </a:t>
            </a:r>
          </a:p>
          <a:p>
            <a:pPr marL="539750" indent="-182563" algn="just"/>
            <a:r>
              <a:rPr lang="en-GB" sz="2400" dirty="0" smtClean="0"/>
              <a:t>Restructuring</a:t>
            </a:r>
            <a:r>
              <a:rPr lang="sk-SK" sz="2400" dirty="0" smtClean="0"/>
              <a:t> </a:t>
            </a:r>
            <a:r>
              <a:rPr lang="en-GB" sz="2400" dirty="0" smtClean="0"/>
              <a:t>the </a:t>
            </a:r>
            <a:r>
              <a:rPr lang="sk-SK" sz="2400" dirty="0" smtClean="0"/>
              <a:t>Business </a:t>
            </a:r>
            <a:r>
              <a:rPr lang="en-GB" sz="2400" dirty="0" smtClean="0"/>
              <a:t>Case</a:t>
            </a:r>
            <a:r>
              <a:rPr lang="sk-SK" sz="2400" dirty="0" smtClean="0"/>
              <a:t> </a:t>
            </a:r>
            <a:r>
              <a:rPr lang="en-GB" sz="2400" dirty="0" smtClean="0"/>
              <a:t>without the Transaction in Question</a:t>
            </a:r>
            <a:endParaRPr lang="sk-SK" sz="2400" dirty="0"/>
          </a:p>
          <a:p>
            <a:pPr algn="just"/>
            <a:r>
              <a:rPr lang="en-GB" b="1" dirty="0"/>
              <a:t>Increased Tax Penalties</a:t>
            </a:r>
            <a:r>
              <a:rPr lang="sk-SK" b="1" dirty="0"/>
              <a:t> </a:t>
            </a:r>
            <a:r>
              <a:rPr lang="sk-SK" sz="2400" b="1" dirty="0"/>
              <a:t>- </a:t>
            </a:r>
            <a:r>
              <a:rPr lang="en-GB" sz="2400" dirty="0"/>
              <a:t>Income</a:t>
            </a:r>
            <a:r>
              <a:rPr lang="sk-SK" sz="2400" dirty="0"/>
              <a:t> </a:t>
            </a:r>
            <a:r>
              <a:rPr lang="en-GB" sz="2400" dirty="0"/>
              <a:t>Tax</a:t>
            </a:r>
            <a:r>
              <a:rPr lang="sk-SK" sz="2400" dirty="0"/>
              <a:t> </a:t>
            </a:r>
            <a:r>
              <a:rPr lang="en-GB" sz="2400" dirty="0"/>
              <a:t>Act</a:t>
            </a:r>
            <a:r>
              <a:rPr lang="sk-SK" sz="2400" dirty="0"/>
              <a:t> (Art. 18a)</a:t>
            </a:r>
            <a:endParaRPr lang="sk-SK" sz="2400" b="1" dirty="0"/>
          </a:p>
          <a:p>
            <a:pPr marL="539750" lvl="0" indent="-182563" algn="just"/>
            <a:r>
              <a:rPr lang="en-GB" sz="2400" dirty="0">
                <a:solidFill>
                  <a:prstClr val="black"/>
                </a:solidFill>
              </a:rPr>
              <a:t>Double</a:t>
            </a:r>
            <a:r>
              <a:rPr lang="en-US" sz="2400" dirty="0">
                <a:solidFill>
                  <a:prstClr val="black"/>
                </a:solidFill>
              </a:rPr>
              <a:t> the </a:t>
            </a:r>
            <a:r>
              <a:rPr lang="sk-SK" sz="2400" dirty="0">
                <a:solidFill>
                  <a:prstClr val="black"/>
                </a:solidFill>
              </a:rPr>
              <a:t>A</a:t>
            </a:r>
            <a:r>
              <a:rPr lang="en-US" sz="2400" dirty="0">
                <a:solidFill>
                  <a:prstClr val="black"/>
                </a:solidFill>
              </a:rPr>
              <a:t>mount of the</a:t>
            </a:r>
            <a:r>
              <a:rPr lang="sk-SK" sz="2400" dirty="0">
                <a:solidFill>
                  <a:prstClr val="black"/>
                </a:solidFill>
              </a:rPr>
              <a:t> Penalty</a:t>
            </a:r>
          </a:p>
          <a:p>
            <a:pPr marL="539750" lvl="0" indent="-182563" algn="just"/>
            <a:r>
              <a:rPr lang="en-GB" sz="2400" dirty="0">
                <a:solidFill>
                  <a:prstClr val="black"/>
                </a:solidFill>
              </a:rPr>
              <a:t>Original</a:t>
            </a:r>
            <a:r>
              <a:rPr lang="sk-SK" sz="2400" dirty="0">
                <a:solidFill>
                  <a:prstClr val="black"/>
                </a:solidFill>
              </a:rPr>
              <a:t> Penalty in </a:t>
            </a:r>
            <a:r>
              <a:rPr lang="en-GB" sz="2400" dirty="0">
                <a:solidFill>
                  <a:prstClr val="black"/>
                </a:solidFill>
              </a:rPr>
              <a:t>Case</a:t>
            </a:r>
            <a:r>
              <a:rPr lang="sk-SK" sz="2400" dirty="0">
                <a:solidFill>
                  <a:prstClr val="black"/>
                </a:solidFill>
              </a:rPr>
              <a:t> of </a:t>
            </a:r>
            <a:r>
              <a:rPr lang="en-GB" sz="2400" dirty="0">
                <a:solidFill>
                  <a:prstClr val="black"/>
                </a:solidFill>
              </a:rPr>
              <a:t>Waiver</a:t>
            </a:r>
            <a:r>
              <a:rPr lang="sk-SK" sz="2400" dirty="0">
                <a:solidFill>
                  <a:prstClr val="black"/>
                </a:solidFill>
              </a:rPr>
              <a:t> of</a:t>
            </a:r>
            <a:r>
              <a:rPr lang="en-US" sz="2400" dirty="0">
                <a:solidFill>
                  <a:prstClr val="black"/>
                </a:solidFill>
              </a:rPr>
              <a:t> the </a:t>
            </a:r>
            <a:r>
              <a:rPr lang="en-GB" sz="2400" dirty="0">
                <a:solidFill>
                  <a:prstClr val="black"/>
                </a:solidFill>
              </a:rPr>
              <a:t>Right</a:t>
            </a:r>
            <a:r>
              <a:rPr lang="sk-SK" sz="2400" dirty="0">
                <a:solidFill>
                  <a:prstClr val="black"/>
                </a:solidFill>
              </a:rPr>
              <a:t> </a:t>
            </a:r>
            <a:r>
              <a:rPr lang="en-US" sz="2400" dirty="0">
                <a:solidFill>
                  <a:prstClr val="black"/>
                </a:solidFill>
              </a:rPr>
              <a:t>to </a:t>
            </a:r>
            <a:r>
              <a:rPr lang="en-GB" sz="2400" dirty="0">
                <a:solidFill>
                  <a:prstClr val="black"/>
                </a:solidFill>
              </a:rPr>
              <a:t>Defend</a:t>
            </a:r>
            <a:endParaRPr lang="sk-SK" sz="2400" dirty="0">
              <a:solidFill>
                <a:prstClr val="black"/>
              </a:solidFill>
            </a:endParaRPr>
          </a:p>
          <a:p>
            <a:pPr marL="357187" indent="0" algn="just">
              <a:buNone/>
            </a:pPr>
            <a:endParaRPr lang="en-GB" sz="2400" dirty="0" smtClean="0"/>
          </a:p>
          <a:p>
            <a:pPr marL="539750" lvl="0" indent="-182563" algn="just"/>
            <a:endParaRPr lang="sk-SK" b="1" dirty="0" smtClean="0"/>
          </a:p>
          <a:p>
            <a:pPr algn="just"/>
            <a:endParaRPr lang="en-GB" b="1" dirty="0" smtClean="0"/>
          </a:p>
          <a:p>
            <a:pPr marL="357187" indent="0" algn="just">
              <a:buNone/>
            </a:pPr>
            <a:endParaRPr lang="en-GB" sz="2400" dirty="0" smtClean="0"/>
          </a:p>
          <a:p>
            <a:pPr algn="just"/>
            <a:endParaRPr lang="sk-SK" b="1" dirty="0"/>
          </a:p>
        </p:txBody>
      </p:sp>
      <p:sp>
        <p:nvSpPr>
          <p:cNvPr id="4" name="Zástupný objekt pre dátum 3"/>
          <p:cNvSpPr>
            <a:spLocks noGrp="1"/>
          </p:cNvSpPr>
          <p:nvPr>
            <p:ph type="dt" sz="half" idx="10"/>
          </p:nvPr>
        </p:nvSpPr>
        <p:spPr/>
        <p:txBody>
          <a:bodyPr/>
          <a:lstStyle/>
          <a:p>
            <a:r>
              <a:rPr lang="sk-SK" dirty="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11</a:t>
            </a:fld>
            <a:endParaRPr lang="en-GB" noProof="0" dirty="0"/>
          </a:p>
        </p:txBody>
      </p:sp>
    </p:spTree>
    <p:extLst>
      <p:ext uri="{BB962C8B-B14F-4D97-AF65-F5344CB8AC3E}">
        <p14:creationId xmlns:p14="http://schemas.microsoft.com/office/powerpoint/2010/main" val="3819694175"/>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dirty="0" smtClean="0"/>
              <a:t>GAAR – </a:t>
            </a:r>
            <a:r>
              <a:rPr lang="sk-SK" dirty="0"/>
              <a:t>GAAR and </a:t>
            </a:r>
            <a:r>
              <a:rPr lang="en-GB" dirty="0" smtClean="0"/>
              <a:t>Substance</a:t>
            </a:r>
            <a:r>
              <a:rPr lang="sk-SK" dirty="0" smtClean="0"/>
              <a:t> </a:t>
            </a:r>
            <a:r>
              <a:rPr lang="sk-SK" dirty="0"/>
              <a:t>over </a:t>
            </a:r>
            <a:r>
              <a:rPr lang="en-GB" dirty="0" smtClean="0"/>
              <a:t>Form</a:t>
            </a:r>
            <a:r>
              <a:rPr lang="sk-SK" dirty="0" smtClean="0"/>
              <a:t> </a:t>
            </a:r>
            <a:r>
              <a:rPr lang="sk-SK" dirty="0"/>
              <a:t>and </a:t>
            </a:r>
            <a:r>
              <a:rPr lang="en-GB" dirty="0"/>
              <a:t>Save </a:t>
            </a:r>
            <a:r>
              <a:rPr lang="en-GB" dirty="0" smtClean="0"/>
              <a:t>Harbours</a:t>
            </a:r>
            <a:endParaRPr lang="en-GB" dirty="0"/>
          </a:p>
        </p:txBody>
      </p:sp>
      <p:sp>
        <p:nvSpPr>
          <p:cNvPr id="3" name="Zástupný objekt pre obsah 2"/>
          <p:cNvSpPr>
            <a:spLocks noGrp="1"/>
          </p:cNvSpPr>
          <p:nvPr>
            <p:ph idx="1"/>
          </p:nvPr>
        </p:nvSpPr>
        <p:spPr>
          <a:xfrm>
            <a:off x="1186047" y="1266268"/>
            <a:ext cx="9819704" cy="4830483"/>
          </a:xfrm>
        </p:spPr>
        <p:txBody>
          <a:bodyPr>
            <a:normAutofit/>
          </a:bodyPr>
          <a:lstStyle/>
          <a:p>
            <a:pPr algn="just"/>
            <a:endParaRPr lang="sk-SK" b="1" dirty="0" smtClean="0"/>
          </a:p>
          <a:p>
            <a:pPr algn="just"/>
            <a:r>
              <a:rPr lang="sk-SK" b="1" dirty="0" smtClean="0"/>
              <a:t>GAAR </a:t>
            </a:r>
            <a:r>
              <a:rPr lang="sk-SK" b="1" dirty="0" smtClean="0"/>
              <a:t>and </a:t>
            </a:r>
            <a:r>
              <a:rPr lang="en-GB" b="1" dirty="0"/>
              <a:t>Save </a:t>
            </a:r>
            <a:r>
              <a:rPr lang="en-GB" b="1" dirty="0" smtClean="0"/>
              <a:t>Harbours</a:t>
            </a:r>
            <a:endParaRPr lang="sk-SK" b="1" dirty="0" smtClean="0"/>
          </a:p>
          <a:p>
            <a:pPr algn="just"/>
            <a:r>
              <a:rPr lang="en-GB" b="1" dirty="0" smtClean="0"/>
              <a:t>Save </a:t>
            </a:r>
            <a:r>
              <a:rPr lang="en-GB" b="1" dirty="0" smtClean="0"/>
              <a:t>Harbours</a:t>
            </a:r>
            <a:endParaRPr lang="sk-SK" b="1" dirty="0" smtClean="0"/>
          </a:p>
          <a:p>
            <a:pPr marL="539750" indent="-182563" algn="just"/>
            <a:r>
              <a:rPr lang="en-GB" sz="2400" dirty="0"/>
              <a:t>Legal tax Optimization</a:t>
            </a:r>
            <a:endParaRPr lang="sk-SK" sz="2400" dirty="0"/>
          </a:p>
          <a:p>
            <a:pPr algn="just"/>
            <a:endParaRPr lang="sk-SK" b="1" dirty="0" smtClean="0"/>
          </a:p>
          <a:p>
            <a:pPr algn="just"/>
            <a:r>
              <a:rPr lang="en-GB" b="1" dirty="0" smtClean="0"/>
              <a:t>Question</a:t>
            </a:r>
            <a:r>
              <a:rPr lang="sk-SK" b="1" dirty="0" smtClean="0"/>
              <a:t> of priority?</a:t>
            </a:r>
            <a:endParaRPr lang="en-GB" b="1" dirty="0" smtClean="0"/>
          </a:p>
          <a:p>
            <a:pPr marL="357187" indent="0" algn="just">
              <a:buNone/>
            </a:pPr>
            <a:endParaRPr lang="en-GB" sz="2400" dirty="0" smtClean="0"/>
          </a:p>
          <a:p>
            <a:pPr algn="just"/>
            <a:endParaRPr lang="sk-SK" b="1" dirty="0"/>
          </a:p>
        </p:txBody>
      </p:sp>
      <p:sp>
        <p:nvSpPr>
          <p:cNvPr id="4" name="Zástupný objekt pre dátum 3"/>
          <p:cNvSpPr>
            <a:spLocks noGrp="1"/>
          </p:cNvSpPr>
          <p:nvPr>
            <p:ph type="dt" sz="half" idx="10"/>
          </p:nvPr>
        </p:nvSpPr>
        <p:spPr/>
        <p:txBody>
          <a:bodyPr/>
          <a:lstStyle/>
          <a:p>
            <a:r>
              <a:rPr lang="sk-SK" dirty="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12</a:t>
            </a:fld>
            <a:endParaRPr lang="en-GB" noProof="0" dirty="0"/>
          </a:p>
        </p:txBody>
      </p:sp>
    </p:spTree>
    <p:extLst>
      <p:ext uri="{BB962C8B-B14F-4D97-AF65-F5344CB8AC3E}">
        <p14:creationId xmlns:p14="http://schemas.microsoft.com/office/powerpoint/2010/main" val="2481472718"/>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a:r>
              <a:rPr lang="en-GB" dirty="0"/>
              <a:t>Discussion and </a:t>
            </a:r>
            <a:r>
              <a:rPr lang="en-GB" dirty="0" smtClean="0"/>
              <a:t>Question</a:t>
            </a:r>
            <a:r>
              <a:rPr lang="sk-SK" dirty="0" smtClean="0"/>
              <a:t>s</a:t>
            </a:r>
            <a:endParaRPr lang="en-GB" dirty="0"/>
          </a:p>
        </p:txBody>
      </p:sp>
      <p:sp>
        <p:nvSpPr>
          <p:cNvPr id="3" name="Zástupný objekt pre obsah 2"/>
          <p:cNvSpPr>
            <a:spLocks noGrp="1"/>
          </p:cNvSpPr>
          <p:nvPr>
            <p:ph idx="1"/>
          </p:nvPr>
        </p:nvSpPr>
        <p:spPr>
          <a:xfrm>
            <a:off x="1186047" y="1266268"/>
            <a:ext cx="9819704" cy="4830483"/>
          </a:xfrm>
        </p:spPr>
        <p:txBody>
          <a:bodyPr>
            <a:normAutofit/>
          </a:bodyPr>
          <a:lstStyle/>
          <a:p>
            <a:pPr marL="0" indent="0" algn="ctr">
              <a:buNone/>
            </a:pPr>
            <a:endParaRPr lang="sk-SK" dirty="0" smtClean="0"/>
          </a:p>
          <a:p>
            <a:pPr marL="0" indent="0" algn="ctr">
              <a:buNone/>
            </a:pPr>
            <a:endParaRPr lang="sk-SK" dirty="0"/>
          </a:p>
          <a:p>
            <a:pPr marL="0" indent="0" algn="ctr">
              <a:buNone/>
            </a:pPr>
            <a:r>
              <a:rPr lang="en-GB" dirty="0" smtClean="0"/>
              <a:t> </a:t>
            </a:r>
            <a:endParaRPr lang="sk-SK" dirty="0" smtClean="0"/>
          </a:p>
          <a:p>
            <a:pPr marL="0" indent="0" algn="ctr">
              <a:buNone/>
            </a:pPr>
            <a:r>
              <a:rPr lang="en-GB" b="1" dirty="0"/>
              <a:t>Discussion and Question</a:t>
            </a:r>
            <a:r>
              <a:rPr lang="sk-SK" b="1" dirty="0"/>
              <a:t>s</a:t>
            </a:r>
            <a:endParaRPr lang="en-GB" b="1" dirty="0"/>
          </a:p>
        </p:txBody>
      </p:sp>
      <p:sp>
        <p:nvSpPr>
          <p:cNvPr id="4" name="Zástupný objekt pre dátum 3"/>
          <p:cNvSpPr>
            <a:spLocks noGrp="1"/>
          </p:cNvSpPr>
          <p:nvPr>
            <p:ph type="dt" sz="half" idx="10"/>
          </p:nvPr>
        </p:nvSpPr>
        <p:spPr/>
        <p:txBody>
          <a:bodyPr/>
          <a:lstStyle/>
          <a:p>
            <a:r>
              <a:rPr lang="sk-SK" dirty="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13</a:t>
            </a:fld>
            <a:endParaRPr lang="en-GB" noProof="0" dirty="0"/>
          </a:p>
        </p:txBody>
      </p:sp>
    </p:spTree>
    <p:extLst>
      <p:ext uri="{BB962C8B-B14F-4D97-AF65-F5344CB8AC3E}">
        <p14:creationId xmlns:p14="http://schemas.microsoft.com/office/powerpoint/2010/main" val="3493025743"/>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dátumu 3"/>
          <p:cNvSpPr>
            <a:spLocks noGrp="1"/>
          </p:cNvSpPr>
          <p:nvPr>
            <p:ph type="dt" sz="half" idx="10"/>
          </p:nvPr>
        </p:nvSpPr>
        <p:spPr/>
        <p:txBody>
          <a:bodyPr/>
          <a:lstStyle/>
          <a:p>
            <a:r>
              <a:rPr lang="sk-SK" dirty="0"/>
              <a:t>21.01.2025</a:t>
            </a:r>
            <a:endParaRPr lang="en-GB" noProof="0" dirty="0"/>
          </a:p>
        </p:txBody>
      </p:sp>
      <p:sp>
        <p:nvSpPr>
          <p:cNvPr id="6" name="Zástupný symbol čísla snímky 5"/>
          <p:cNvSpPr>
            <a:spLocks noGrp="1"/>
          </p:cNvSpPr>
          <p:nvPr>
            <p:ph type="sldNum" sz="quarter" idx="4294967295"/>
          </p:nvPr>
        </p:nvSpPr>
        <p:spPr>
          <a:xfrm>
            <a:off x="11399838" y="6356350"/>
            <a:ext cx="792162" cy="365125"/>
          </a:xfrm>
        </p:spPr>
        <p:txBody>
          <a:bodyPr/>
          <a:lstStyle/>
          <a:p>
            <a:fld id="{D3E91E45-8E11-4FD5-A139-3CC7756EB3B5}" type="slidenum">
              <a:rPr lang="en-GB" noProof="0" smtClean="0"/>
              <a:t>14</a:t>
            </a:fld>
            <a:endParaRPr lang="en-GB" noProof="0" dirty="0"/>
          </a:p>
        </p:txBody>
      </p:sp>
      <p:sp>
        <p:nvSpPr>
          <p:cNvPr id="7" name="Nadpis 1"/>
          <p:cNvSpPr txBox="1">
            <a:spLocks/>
          </p:cNvSpPr>
          <p:nvPr/>
        </p:nvSpPr>
        <p:spPr>
          <a:xfrm>
            <a:off x="2869830" y="4490192"/>
            <a:ext cx="6502770" cy="934715"/>
          </a:xfrm>
          <a:prstGeom prst="rect">
            <a:avLst/>
          </a:prstGeom>
        </p:spPr>
        <p:txBody>
          <a:bodyPr anchor="t" anchorCtr="0">
            <a:normAutofit lnSpcReduction="10000"/>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sk-SK" sz="1400" dirty="0" smtClean="0"/>
              <a:t>Dr. Toško Beran</a:t>
            </a:r>
            <a:r>
              <a:rPr lang="en-US" sz="1400" dirty="0" smtClean="0">
                <a:ea typeface="+mn-ea"/>
                <a:cs typeface="+mn-cs"/>
              </a:rPr>
              <a:t/>
            </a:r>
            <a:br>
              <a:rPr lang="en-US" sz="1400" dirty="0" smtClean="0">
                <a:ea typeface="+mn-ea"/>
                <a:cs typeface="+mn-cs"/>
              </a:rPr>
            </a:br>
            <a:r>
              <a:rPr lang="en-GB" sz="1400" dirty="0" smtClean="0">
                <a:ea typeface="+mn-ea"/>
                <a:cs typeface="+mn-cs"/>
              </a:rPr>
              <a:t>Department for Legislation</a:t>
            </a:r>
            <a:r>
              <a:rPr lang="sk-SK" sz="1400" dirty="0" smtClean="0">
                <a:ea typeface="+mn-ea"/>
                <a:cs typeface="+mn-cs"/>
              </a:rPr>
              <a:t> of </a:t>
            </a:r>
            <a:r>
              <a:rPr lang="en-GB" sz="1400" dirty="0" smtClean="0">
                <a:ea typeface="+mn-ea"/>
                <a:cs typeface="+mn-cs"/>
              </a:rPr>
              <a:t>Financial</a:t>
            </a:r>
            <a:r>
              <a:rPr lang="sk-SK" sz="1400" dirty="0" smtClean="0">
                <a:ea typeface="+mn-ea"/>
                <a:cs typeface="+mn-cs"/>
              </a:rPr>
              <a:t> </a:t>
            </a:r>
            <a:r>
              <a:rPr lang="en-GB" sz="1400" dirty="0" smtClean="0">
                <a:ea typeface="+mn-ea"/>
                <a:cs typeface="+mn-cs"/>
              </a:rPr>
              <a:t>Administration and Administration</a:t>
            </a:r>
            <a:r>
              <a:rPr lang="sk-SK" sz="1400" dirty="0" smtClean="0">
                <a:ea typeface="+mn-ea"/>
                <a:cs typeface="+mn-cs"/>
              </a:rPr>
              <a:t> of </a:t>
            </a:r>
            <a:r>
              <a:rPr lang="en-GB" sz="1400" dirty="0" smtClean="0">
                <a:ea typeface="+mn-ea"/>
                <a:cs typeface="+mn-cs"/>
              </a:rPr>
              <a:t>Taxes</a:t>
            </a:r>
          </a:p>
          <a:p>
            <a:pPr>
              <a:defRPr/>
            </a:pPr>
            <a:r>
              <a:rPr lang="en-GB" sz="1400" dirty="0" smtClean="0"/>
              <a:t>Tax</a:t>
            </a:r>
            <a:r>
              <a:rPr lang="sk-SK" sz="1400" dirty="0" smtClean="0"/>
              <a:t> and </a:t>
            </a:r>
            <a:r>
              <a:rPr lang="en-GB" sz="1400" dirty="0" smtClean="0"/>
              <a:t>Customs</a:t>
            </a:r>
            <a:r>
              <a:rPr lang="sk-SK" sz="1400" dirty="0" smtClean="0"/>
              <a:t> </a:t>
            </a:r>
            <a:r>
              <a:rPr lang="en-GB" sz="1400" dirty="0" smtClean="0"/>
              <a:t>Section</a:t>
            </a:r>
            <a:r>
              <a:rPr lang="en-US" sz="1400" dirty="0" smtClean="0">
                <a:ea typeface="+mn-ea"/>
                <a:cs typeface="+mn-cs"/>
              </a:rPr>
              <a:t/>
            </a:r>
            <a:br>
              <a:rPr lang="en-US" sz="1400" dirty="0" smtClean="0">
                <a:ea typeface="+mn-ea"/>
                <a:cs typeface="+mn-cs"/>
              </a:rPr>
            </a:br>
            <a:r>
              <a:rPr lang="en-US" sz="1400" dirty="0" smtClean="0">
                <a:ea typeface="+mn-ea"/>
                <a:cs typeface="+mn-cs"/>
              </a:rPr>
              <a:t>www.mfsr.sk</a:t>
            </a:r>
          </a:p>
        </p:txBody>
      </p:sp>
    </p:spTree>
    <p:extLst>
      <p:ext uri="{BB962C8B-B14F-4D97-AF65-F5344CB8AC3E}">
        <p14:creationId xmlns:p14="http://schemas.microsoft.com/office/powerpoint/2010/main" val="4182820471"/>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Content of the presentation</a:t>
            </a:r>
            <a:endParaRPr lang="en-GB" dirty="0"/>
          </a:p>
        </p:txBody>
      </p:sp>
      <p:sp>
        <p:nvSpPr>
          <p:cNvPr id="3" name="Zástupný objekt pre obsah 2"/>
          <p:cNvSpPr>
            <a:spLocks noGrp="1"/>
          </p:cNvSpPr>
          <p:nvPr>
            <p:ph idx="1"/>
          </p:nvPr>
        </p:nvSpPr>
        <p:spPr>
          <a:xfrm>
            <a:off x="1186047" y="1266268"/>
            <a:ext cx="9819704" cy="4830483"/>
          </a:xfrm>
        </p:spPr>
        <p:txBody>
          <a:bodyPr>
            <a:normAutofit/>
          </a:bodyPr>
          <a:lstStyle/>
          <a:p>
            <a:pPr algn="just"/>
            <a:r>
              <a:rPr lang="en-GB" b="1" dirty="0" smtClean="0"/>
              <a:t>General</a:t>
            </a:r>
            <a:r>
              <a:rPr lang="sk-SK" b="1" dirty="0" smtClean="0"/>
              <a:t>  </a:t>
            </a:r>
            <a:r>
              <a:rPr lang="en-GB" b="1" dirty="0" smtClean="0"/>
              <a:t>Anti-Abuse/Avoidance</a:t>
            </a:r>
            <a:r>
              <a:rPr lang="sk-SK" b="1" dirty="0" smtClean="0"/>
              <a:t>/</a:t>
            </a:r>
            <a:r>
              <a:rPr lang="en-GB" b="1" dirty="0" smtClean="0"/>
              <a:t>Rule</a:t>
            </a:r>
            <a:r>
              <a:rPr lang="sk-SK" b="1" dirty="0" smtClean="0"/>
              <a:t> </a:t>
            </a:r>
            <a:r>
              <a:rPr lang="sk-SK" b="1" dirty="0" smtClean="0"/>
              <a:t>- GAAR</a:t>
            </a:r>
            <a:r>
              <a:rPr lang="en-GB" b="1" dirty="0" smtClean="0"/>
              <a:t> </a:t>
            </a:r>
            <a:endParaRPr lang="sk-SK" b="1" dirty="0" smtClean="0"/>
          </a:p>
          <a:p>
            <a:pPr marL="536575" indent="-179388" algn="just"/>
            <a:r>
              <a:rPr lang="en-GB" sz="2000" dirty="0"/>
              <a:t>Legal </a:t>
            </a:r>
            <a:r>
              <a:rPr lang="en-GB" sz="2000" dirty="0" smtClean="0"/>
              <a:t>Base</a:t>
            </a:r>
            <a:r>
              <a:rPr lang="sk-SK" sz="2000" dirty="0" smtClean="0"/>
              <a:t> </a:t>
            </a:r>
          </a:p>
          <a:p>
            <a:pPr marL="536575" indent="-179388" algn="just"/>
            <a:r>
              <a:rPr lang="en-GB" sz="2000" dirty="0" smtClean="0"/>
              <a:t>Conditions</a:t>
            </a:r>
            <a:r>
              <a:rPr lang="sk-SK" sz="2000" dirty="0" smtClean="0"/>
              <a:t> and </a:t>
            </a:r>
            <a:r>
              <a:rPr lang="en-GB" sz="2000" dirty="0" smtClean="0"/>
              <a:t>Outcome </a:t>
            </a:r>
            <a:r>
              <a:rPr lang="sk-SK" sz="2000" dirty="0" smtClean="0"/>
              <a:t>of</a:t>
            </a:r>
            <a:r>
              <a:rPr lang="en-GB" sz="2000" dirty="0" smtClean="0"/>
              <a:t> </a:t>
            </a:r>
            <a:r>
              <a:rPr lang="sk-SK" sz="2000" dirty="0" smtClean="0"/>
              <a:t>GAAR</a:t>
            </a:r>
          </a:p>
          <a:p>
            <a:pPr marL="536575" indent="-179388" algn="just"/>
            <a:r>
              <a:rPr lang="sk-SK" sz="2000" dirty="0" smtClean="0"/>
              <a:t>GAAR </a:t>
            </a:r>
            <a:r>
              <a:rPr lang="sk-SK" sz="2000" dirty="0" smtClean="0"/>
              <a:t>and </a:t>
            </a:r>
            <a:r>
              <a:rPr lang="en-GB" sz="2000" dirty="0"/>
              <a:t>Save Harbours</a:t>
            </a:r>
            <a:endParaRPr lang="sk-SK" sz="2000" dirty="0"/>
          </a:p>
          <a:p>
            <a:pPr algn="just"/>
            <a:r>
              <a:rPr lang="en-GB" b="1" dirty="0" smtClean="0"/>
              <a:t>Discussion and Question</a:t>
            </a:r>
            <a:r>
              <a:rPr lang="sk-SK" b="1" dirty="0" smtClean="0"/>
              <a:t>s</a:t>
            </a:r>
            <a:endParaRPr lang="en-GB" b="1" dirty="0"/>
          </a:p>
        </p:txBody>
      </p:sp>
      <p:sp>
        <p:nvSpPr>
          <p:cNvPr id="4" name="Zástupný objekt pre dátum 3"/>
          <p:cNvSpPr>
            <a:spLocks noGrp="1"/>
          </p:cNvSpPr>
          <p:nvPr>
            <p:ph type="dt" sz="half" idx="10"/>
          </p:nvPr>
        </p:nvSpPr>
        <p:spPr/>
        <p:txBody>
          <a:bodyPr/>
          <a:lstStyle/>
          <a:p>
            <a:r>
              <a:rPr lang="sk-SK" noProof="0" dirty="0" smtClean="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2</a:t>
            </a:fld>
            <a:endParaRPr lang="en-GB" noProof="0" dirty="0"/>
          </a:p>
        </p:txBody>
      </p:sp>
    </p:spTree>
    <p:extLst>
      <p:ext uri="{BB962C8B-B14F-4D97-AF65-F5344CB8AC3E}">
        <p14:creationId xmlns:p14="http://schemas.microsoft.com/office/powerpoint/2010/main" val="1212869667"/>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GAAR – </a:t>
            </a:r>
            <a:r>
              <a:rPr lang="en-GB" dirty="0" smtClean="0"/>
              <a:t>Legal</a:t>
            </a:r>
            <a:r>
              <a:rPr lang="sk-SK" dirty="0" smtClean="0"/>
              <a:t> </a:t>
            </a:r>
            <a:r>
              <a:rPr lang="en-GB" dirty="0" smtClean="0"/>
              <a:t>Base</a:t>
            </a:r>
            <a:endParaRPr lang="en-GB" dirty="0"/>
          </a:p>
        </p:txBody>
      </p:sp>
      <p:sp>
        <p:nvSpPr>
          <p:cNvPr id="3" name="Zástupný objekt pre obsah 2"/>
          <p:cNvSpPr>
            <a:spLocks noGrp="1"/>
          </p:cNvSpPr>
          <p:nvPr>
            <p:ph idx="1"/>
          </p:nvPr>
        </p:nvSpPr>
        <p:spPr>
          <a:xfrm>
            <a:off x="1186047" y="1266268"/>
            <a:ext cx="9819704" cy="4830483"/>
          </a:xfrm>
        </p:spPr>
        <p:txBody>
          <a:bodyPr>
            <a:normAutofit/>
          </a:bodyPr>
          <a:lstStyle/>
          <a:p>
            <a:pPr algn="just"/>
            <a:endParaRPr lang="sk-SK" b="1" dirty="0" smtClean="0"/>
          </a:p>
          <a:p>
            <a:pPr algn="just"/>
            <a:r>
              <a:rPr lang="en-GB" b="1" dirty="0" smtClean="0"/>
              <a:t>Legal Base</a:t>
            </a:r>
            <a:endParaRPr lang="sk-SK" b="1" dirty="0" smtClean="0"/>
          </a:p>
          <a:p>
            <a:pPr marL="266700" indent="-266700" algn="just"/>
            <a:r>
              <a:rPr lang="en-GB" b="1" dirty="0" smtClean="0"/>
              <a:t>International Treaties</a:t>
            </a:r>
            <a:r>
              <a:rPr lang="sk-SK" b="1" dirty="0" smtClean="0"/>
              <a:t> - </a:t>
            </a:r>
            <a:r>
              <a:rPr lang="en-GB" dirty="0"/>
              <a:t>Double</a:t>
            </a:r>
            <a:r>
              <a:rPr lang="sk-SK" dirty="0"/>
              <a:t> </a:t>
            </a:r>
            <a:r>
              <a:rPr lang="en-GB" dirty="0"/>
              <a:t>Tax</a:t>
            </a:r>
            <a:r>
              <a:rPr lang="sk-SK" dirty="0"/>
              <a:t> </a:t>
            </a:r>
            <a:r>
              <a:rPr lang="en-GB" dirty="0"/>
              <a:t>Treaties</a:t>
            </a:r>
            <a:r>
              <a:rPr lang="sk-SK" dirty="0"/>
              <a:t> / </a:t>
            </a:r>
            <a:r>
              <a:rPr lang="en-GB" dirty="0"/>
              <a:t>Agreements</a:t>
            </a:r>
            <a:r>
              <a:rPr lang="sk-SK" dirty="0"/>
              <a:t> (</a:t>
            </a:r>
            <a:r>
              <a:rPr lang="en-GB" dirty="0"/>
              <a:t>Article</a:t>
            </a:r>
            <a:r>
              <a:rPr lang="sk-SK" dirty="0"/>
              <a:t> 25)</a:t>
            </a:r>
            <a:endParaRPr lang="sk-SK" b="1" dirty="0" smtClean="0"/>
          </a:p>
          <a:p>
            <a:pPr marL="539750" indent="-182563" algn="just"/>
            <a:r>
              <a:rPr lang="en-GB" sz="2400" dirty="0" smtClean="0"/>
              <a:t>Preamble</a:t>
            </a:r>
          </a:p>
          <a:p>
            <a:pPr marL="539750" indent="-182563" algn="just"/>
            <a:r>
              <a:rPr lang="en-GB" sz="2400" dirty="0" smtClean="0"/>
              <a:t>Limitation</a:t>
            </a:r>
            <a:r>
              <a:rPr lang="sk-SK" sz="2400" dirty="0" smtClean="0"/>
              <a:t> of </a:t>
            </a:r>
            <a:r>
              <a:rPr lang="en-GB" sz="2400" dirty="0" smtClean="0"/>
              <a:t>Benefits</a:t>
            </a:r>
            <a:r>
              <a:rPr lang="sk-SK" sz="2400" dirty="0" smtClean="0"/>
              <a:t> – LOB (</a:t>
            </a:r>
            <a:r>
              <a:rPr lang="en-GB" sz="2400" dirty="0"/>
              <a:t>Article</a:t>
            </a:r>
            <a:r>
              <a:rPr lang="sk-SK" sz="2400" dirty="0"/>
              <a:t> </a:t>
            </a:r>
            <a:r>
              <a:rPr lang="sk-SK" sz="2400" dirty="0" smtClean="0"/>
              <a:t>29 par. 1-8)</a:t>
            </a:r>
          </a:p>
          <a:p>
            <a:pPr marL="539750" indent="-182563" algn="just"/>
            <a:r>
              <a:rPr lang="en-GB" sz="2400" dirty="0" smtClean="0"/>
              <a:t>Principal</a:t>
            </a:r>
            <a:r>
              <a:rPr lang="sk-SK" sz="2400" dirty="0" smtClean="0"/>
              <a:t> </a:t>
            </a:r>
            <a:r>
              <a:rPr lang="en-GB" sz="2400" dirty="0" smtClean="0"/>
              <a:t>Purpose</a:t>
            </a:r>
            <a:r>
              <a:rPr lang="sk-SK" sz="2400" dirty="0" smtClean="0"/>
              <a:t> Test </a:t>
            </a:r>
            <a:r>
              <a:rPr lang="sk-SK" sz="2400" dirty="0"/>
              <a:t>– PPT (</a:t>
            </a:r>
            <a:r>
              <a:rPr lang="en-GB" sz="2400" dirty="0"/>
              <a:t>Article</a:t>
            </a:r>
            <a:r>
              <a:rPr lang="sk-SK" sz="2400" dirty="0"/>
              <a:t> </a:t>
            </a:r>
            <a:r>
              <a:rPr lang="sk-SK" sz="2400" dirty="0" smtClean="0"/>
              <a:t>29 par. 9)</a:t>
            </a:r>
          </a:p>
        </p:txBody>
      </p:sp>
      <p:sp>
        <p:nvSpPr>
          <p:cNvPr id="4" name="Zástupný objekt pre dátum 3"/>
          <p:cNvSpPr>
            <a:spLocks noGrp="1"/>
          </p:cNvSpPr>
          <p:nvPr>
            <p:ph type="dt" sz="half" idx="10"/>
          </p:nvPr>
        </p:nvSpPr>
        <p:spPr/>
        <p:txBody>
          <a:bodyPr/>
          <a:lstStyle/>
          <a:p>
            <a:r>
              <a:rPr lang="sk-SK" noProof="0" dirty="0" smtClean="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3</a:t>
            </a:fld>
            <a:endParaRPr lang="en-GB" noProof="0" dirty="0"/>
          </a:p>
        </p:txBody>
      </p:sp>
    </p:spTree>
    <p:extLst>
      <p:ext uri="{BB962C8B-B14F-4D97-AF65-F5344CB8AC3E}">
        <p14:creationId xmlns:p14="http://schemas.microsoft.com/office/powerpoint/2010/main" val="3463601863"/>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GAAR – </a:t>
            </a:r>
            <a:r>
              <a:rPr lang="en-GB" dirty="0" smtClean="0"/>
              <a:t>Legal</a:t>
            </a:r>
            <a:r>
              <a:rPr lang="sk-SK" dirty="0" smtClean="0"/>
              <a:t> </a:t>
            </a:r>
            <a:r>
              <a:rPr lang="en-GB" dirty="0" err="1" smtClean="0"/>
              <a:t>BAse</a:t>
            </a:r>
            <a:endParaRPr lang="en-GB" dirty="0"/>
          </a:p>
        </p:txBody>
      </p:sp>
      <p:sp>
        <p:nvSpPr>
          <p:cNvPr id="3" name="Zástupný objekt pre obsah 2"/>
          <p:cNvSpPr>
            <a:spLocks noGrp="1"/>
          </p:cNvSpPr>
          <p:nvPr>
            <p:ph idx="1"/>
          </p:nvPr>
        </p:nvSpPr>
        <p:spPr>
          <a:xfrm>
            <a:off x="1186047" y="1266268"/>
            <a:ext cx="9819704" cy="4830483"/>
          </a:xfrm>
        </p:spPr>
        <p:txBody>
          <a:bodyPr>
            <a:normAutofit/>
          </a:bodyPr>
          <a:lstStyle/>
          <a:p>
            <a:pPr algn="just"/>
            <a:endParaRPr lang="sk-SK" b="1" dirty="0" smtClean="0"/>
          </a:p>
          <a:p>
            <a:pPr marL="0" indent="0" algn="just">
              <a:buNone/>
            </a:pPr>
            <a:r>
              <a:rPr lang="en-GB" b="1" dirty="0" smtClean="0"/>
              <a:t>Legal Base</a:t>
            </a:r>
            <a:endParaRPr lang="sk-SK" b="1" dirty="0" smtClean="0"/>
          </a:p>
          <a:p>
            <a:pPr marL="266700" indent="-266700" algn="just"/>
            <a:r>
              <a:rPr lang="en-GB" b="1" dirty="0" smtClean="0"/>
              <a:t>EU Law</a:t>
            </a:r>
            <a:r>
              <a:rPr lang="sk-SK" b="1" dirty="0" smtClean="0"/>
              <a:t>:</a:t>
            </a:r>
          </a:p>
          <a:p>
            <a:pPr marL="266700" indent="-266700" algn="just"/>
            <a:r>
              <a:rPr lang="sk-SK" b="1" dirty="0" smtClean="0"/>
              <a:t>GAAR:</a:t>
            </a:r>
          </a:p>
          <a:p>
            <a:pPr marL="539750" indent="-182563" algn="just"/>
            <a:r>
              <a:rPr lang="en-US" sz="2400" dirty="0"/>
              <a:t>Council Directive (EU) 2016/1164 of 12 July 2016 laying down rules against tax avoidance practices that directly affect the functioning of the internal </a:t>
            </a:r>
            <a:r>
              <a:rPr lang="en-US" sz="2400" dirty="0" smtClean="0"/>
              <a:t>market</a:t>
            </a:r>
            <a:r>
              <a:rPr lang="sk-SK" sz="2400" dirty="0" smtClean="0"/>
              <a:t> – </a:t>
            </a:r>
            <a:r>
              <a:rPr lang="sk-SK" sz="2400" b="1" dirty="0" smtClean="0"/>
              <a:t>ATAD</a:t>
            </a:r>
          </a:p>
          <a:p>
            <a:pPr marL="266700" indent="-266700" algn="just"/>
            <a:r>
              <a:rPr lang="sk-SK" b="1" dirty="0" smtClean="0"/>
              <a:t>SAAR: </a:t>
            </a:r>
            <a:endParaRPr lang="sk-SK" b="1" dirty="0"/>
          </a:p>
          <a:p>
            <a:pPr marL="539750" indent="-182563" algn="just"/>
            <a:r>
              <a:rPr lang="en-US" sz="2400" dirty="0"/>
              <a:t>Council Directive 2011/96/EU of 30 November 2011 on the common system of taxation applicable in the case of parent companies and subsidiaries of different Member States</a:t>
            </a:r>
            <a:endParaRPr lang="sk-SK" sz="2400" dirty="0"/>
          </a:p>
          <a:p>
            <a:pPr marL="357187" indent="0" algn="just">
              <a:buNone/>
            </a:pPr>
            <a:endParaRPr lang="sk-SK" sz="2400" b="1" dirty="0" smtClean="0"/>
          </a:p>
        </p:txBody>
      </p:sp>
      <p:sp>
        <p:nvSpPr>
          <p:cNvPr id="4" name="Zástupný objekt pre dátum 3"/>
          <p:cNvSpPr>
            <a:spLocks noGrp="1"/>
          </p:cNvSpPr>
          <p:nvPr>
            <p:ph type="dt" sz="half" idx="10"/>
          </p:nvPr>
        </p:nvSpPr>
        <p:spPr/>
        <p:txBody>
          <a:bodyPr/>
          <a:lstStyle/>
          <a:p>
            <a:r>
              <a:rPr lang="sk-SK" noProof="0" dirty="0" smtClean="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4</a:t>
            </a:fld>
            <a:endParaRPr lang="en-GB" noProof="0" dirty="0"/>
          </a:p>
        </p:txBody>
      </p:sp>
    </p:spTree>
    <p:extLst>
      <p:ext uri="{BB962C8B-B14F-4D97-AF65-F5344CB8AC3E}">
        <p14:creationId xmlns:p14="http://schemas.microsoft.com/office/powerpoint/2010/main" val="1052710520"/>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GAAR – </a:t>
            </a:r>
            <a:r>
              <a:rPr lang="en-GB" dirty="0" smtClean="0"/>
              <a:t>Legal</a:t>
            </a:r>
            <a:r>
              <a:rPr lang="sk-SK" dirty="0" smtClean="0"/>
              <a:t> </a:t>
            </a:r>
            <a:r>
              <a:rPr lang="en-GB" dirty="0" err="1" smtClean="0"/>
              <a:t>BAse</a:t>
            </a:r>
            <a:endParaRPr lang="en-GB" dirty="0"/>
          </a:p>
        </p:txBody>
      </p:sp>
      <p:sp>
        <p:nvSpPr>
          <p:cNvPr id="3" name="Zástupný objekt pre obsah 2"/>
          <p:cNvSpPr>
            <a:spLocks noGrp="1"/>
          </p:cNvSpPr>
          <p:nvPr>
            <p:ph idx="1"/>
          </p:nvPr>
        </p:nvSpPr>
        <p:spPr>
          <a:xfrm>
            <a:off x="1186047" y="1266268"/>
            <a:ext cx="9819704" cy="4830483"/>
          </a:xfrm>
        </p:spPr>
        <p:txBody>
          <a:bodyPr>
            <a:normAutofit/>
          </a:bodyPr>
          <a:lstStyle/>
          <a:p>
            <a:pPr marL="266700" indent="-266700" algn="just"/>
            <a:r>
              <a:rPr lang="en-US" b="1" dirty="0" smtClean="0"/>
              <a:t>Court </a:t>
            </a:r>
            <a:r>
              <a:rPr lang="en-US" b="1" dirty="0"/>
              <a:t>of Justice of the European Union</a:t>
            </a:r>
            <a:r>
              <a:rPr lang="en-GB" b="1" dirty="0" smtClean="0"/>
              <a:t> Case-Law</a:t>
            </a:r>
            <a:r>
              <a:rPr lang="sk-SK" b="1" dirty="0" smtClean="0"/>
              <a:t> </a:t>
            </a:r>
          </a:p>
          <a:p>
            <a:pPr marL="539750" indent="-182563" algn="just"/>
            <a:r>
              <a:rPr lang="en-GB" sz="2400" dirty="0" smtClean="0"/>
              <a:t>Value</a:t>
            </a:r>
            <a:r>
              <a:rPr lang="sk-SK" sz="2400" dirty="0" smtClean="0"/>
              <a:t> </a:t>
            </a:r>
            <a:r>
              <a:rPr lang="en-GB" sz="2400" dirty="0" smtClean="0"/>
              <a:t>added</a:t>
            </a:r>
            <a:r>
              <a:rPr lang="sk-SK" sz="2400" dirty="0" smtClean="0"/>
              <a:t> </a:t>
            </a:r>
            <a:r>
              <a:rPr lang="en-GB" sz="2400" dirty="0" smtClean="0"/>
              <a:t>Tax</a:t>
            </a:r>
            <a:r>
              <a:rPr lang="sk-SK" sz="2400" dirty="0" smtClean="0"/>
              <a:t> </a:t>
            </a:r>
            <a:r>
              <a:rPr lang="sk-SK" sz="2400" dirty="0"/>
              <a:t>– </a:t>
            </a:r>
            <a:r>
              <a:rPr lang="en-GB" sz="2400" dirty="0" smtClean="0"/>
              <a:t>Halifax</a:t>
            </a:r>
            <a:r>
              <a:rPr lang="sk-SK" sz="2400" dirty="0" smtClean="0"/>
              <a:t> </a:t>
            </a:r>
            <a:r>
              <a:rPr lang="en-GB" sz="2400" dirty="0" smtClean="0"/>
              <a:t>plc</a:t>
            </a:r>
            <a:r>
              <a:rPr lang="sk-SK" sz="2400" dirty="0" smtClean="0"/>
              <a:t> </a:t>
            </a:r>
            <a:r>
              <a:rPr lang="sk-SK" sz="2400" dirty="0"/>
              <a:t>(</a:t>
            </a:r>
            <a:r>
              <a:rPr lang="sk-SK" sz="2400" dirty="0" smtClean="0"/>
              <a:t>C‑255/02)</a:t>
            </a:r>
          </a:p>
          <a:p>
            <a:pPr marL="0" indent="0">
              <a:buNone/>
            </a:pPr>
            <a:r>
              <a:rPr lang="en-US" sz="2400" dirty="0"/>
              <a:t>The Sixth Directive must be interpreted as precluding any right of a taxable person to deduct input VAT where the transactions from which that right derives constitute an abusive practice.</a:t>
            </a:r>
          </a:p>
          <a:p>
            <a:pPr marL="0" indent="0">
              <a:buNone/>
            </a:pPr>
            <a:r>
              <a:rPr lang="en-US" sz="2400" dirty="0"/>
              <a:t>For it to be found that an abusive practice exists, it is necessary, first, that the transactions concerned, notwithstanding formal application of the conditions laid down by the relevant provisions of the Sixth Directive and of national legislation transposing it, result in the accrual of a tax advantage the grant of which would be contrary to the purpose of those provisions. Second, it must also be apparent from a number of objective factors that the essential aim of the transactions concerned is to obtain a tax advantage</a:t>
            </a:r>
            <a:r>
              <a:rPr lang="en-US" b="1" dirty="0"/>
              <a:t>.</a:t>
            </a:r>
          </a:p>
          <a:p>
            <a:pPr marL="0" indent="0" algn="just">
              <a:buNone/>
            </a:pPr>
            <a:endParaRPr lang="sk-SK" b="1" dirty="0"/>
          </a:p>
        </p:txBody>
      </p:sp>
      <p:sp>
        <p:nvSpPr>
          <p:cNvPr id="4" name="Zástupný objekt pre dátum 3"/>
          <p:cNvSpPr>
            <a:spLocks noGrp="1"/>
          </p:cNvSpPr>
          <p:nvPr>
            <p:ph type="dt" sz="half" idx="10"/>
          </p:nvPr>
        </p:nvSpPr>
        <p:spPr/>
        <p:txBody>
          <a:bodyPr/>
          <a:lstStyle/>
          <a:p>
            <a:r>
              <a:rPr lang="sk-SK" noProof="0" dirty="0" smtClean="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5</a:t>
            </a:fld>
            <a:endParaRPr lang="en-GB" noProof="0" dirty="0"/>
          </a:p>
        </p:txBody>
      </p:sp>
    </p:spTree>
    <p:extLst>
      <p:ext uri="{BB962C8B-B14F-4D97-AF65-F5344CB8AC3E}">
        <p14:creationId xmlns:p14="http://schemas.microsoft.com/office/powerpoint/2010/main" val="3835811404"/>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GAAR – </a:t>
            </a:r>
            <a:r>
              <a:rPr lang="en-GB" dirty="0" smtClean="0"/>
              <a:t>Legal</a:t>
            </a:r>
            <a:r>
              <a:rPr lang="sk-SK" dirty="0" smtClean="0"/>
              <a:t> </a:t>
            </a:r>
            <a:r>
              <a:rPr lang="en-GB" dirty="0" err="1" smtClean="0"/>
              <a:t>BAse</a:t>
            </a:r>
            <a:endParaRPr lang="en-GB" dirty="0"/>
          </a:p>
        </p:txBody>
      </p:sp>
      <p:sp>
        <p:nvSpPr>
          <p:cNvPr id="3" name="Zástupný objekt pre obsah 2"/>
          <p:cNvSpPr>
            <a:spLocks noGrp="1"/>
          </p:cNvSpPr>
          <p:nvPr>
            <p:ph idx="1"/>
          </p:nvPr>
        </p:nvSpPr>
        <p:spPr>
          <a:xfrm>
            <a:off x="1186047" y="1266268"/>
            <a:ext cx="9819704" cy="4830483"/>
          </a:xfrm>
        </p:spPr>
        <p:txBody>
          <a:bodyPr>
            <a:normAutofit/>
          </a:bodyPr>
          <a:lstStyle/>
          <a:p>
            <a:pPr marL="266700" indent="-266700" algn="just"/>
            <a:r>
              <a:rPr lang="en-US" b="1" dirty="0" smtClean="0"/>
              <a:t>Court </a:t>
            </a:r>
            <a:r>
              <a:rPr lang="en-US" b="1" dirty="0"/>
              <a:t>of Justice of the European Union</a:t>
            </a:r>
            <a:r>
              <a:rPr lang="en-GB" b="1" dirty="0" smtClean="0"/>
              <a:t> Case-Law</a:t>
            </a:r>
            <a:r>
              <a:rPr lang="sk-SK" b="1" dirty="0" smtClean="0"/>
              <a:t> </a:t>
            </a:r>
          </a:p>
          <a:p>
            <a:pPr marL="539750" indent="-182563" algn="just"/>
            <a:r>
              <a:rPr lang="en-GB" sz="2400" dirty="0" smtClean="0"/>
              <a:t>Direct</a:t>
            </a:r>
            <a:r>
              <a:rPr lang="sk-SK" sz="2400" dirty="0" smtClean="0"/>
              <a:t> </a:t>
            </a:r>
            <a:r>
              <a:rPr lang="en-GB" sz="2400" dirty="0" smtClean="0"/>
              <a:t>Taxes</a:t>
            </a:r>
            <a:r>
              <a:rPr lang="sk-SK" sz="2400" dirty="0" smtClean="0"/>
              <a:t> – Luxemburg 1 (C‑115/16)</a:t>
            </a:r>
          </a:p>
          <a:p>
            <a:pPr marL="0" indent="0" algn="just">
              <a:buNone/>
            </a:pPr>
            <a:r>
              <a:rPr lang="en-US" sz="2400" dirty="0" smtClean="0"/>
              <a:t>The </a:t>
            </a:r>
            <a:r>
              <a:rPr lang="en-US" sz="2400" dirty="0"/>
              <a:t>general principle of EU </a:t>
            </a:r>
            <a:r>
              <a:rPr lang="en-US" sz="2400" dirty="0" smtClean="0"/>
              <a:t>law</a:t>
            </a:r>
            <a:r>
              <a:rPr lang="sk-SK" sz="2400" dirty="0" smtClean="0"/>
              <a:t> </a:t>
            </a:r>
            <a:r>
              <a:rPr lang="sk-SK" sz="2400" dirty="0" err="1" smtClean="0"/>
              <a:t>is</a:t>
            </a:r>
            <a:r>
              <a:rPr lang="en-US" sz="2400" dirty="0" smtClean="0"/>
              <a:t> </a:t>
            </a:r>
            <a:r>
              <a:rPr lang="en-US" sz="2400" dirty="0"/>
              <a:t>that EU law cannot be relied on for abusive or fraudulent </a:t>
            </a:r>
            <a:r>
              <a:rPr lang="en-US" sz="2400" dirty="0" smtClean="0"/>
              <a:t>ends</a:t>
            </a:r>
            <a:r>
              <a:rPr lang="sk-SK" sz="2400" dirty="0" smtClean="0"/>
              <a:t> and</a:t>
            </a:r>
            <a:r>
              <a:rPr lang="en-US" sz="2400" dirty="0" smtClean="0"/>
              <a:t> </a:t>
            </a:r>
            <a:r>
              <a:rPr lang="en-US" sz="2400" dirty="0"/>
              <a:t>must be interpreted as meaning that, where there is a fraudulent or abusive practice, the national authorities and courts are to refuse a taxpayer the exemption of interest payments from any taxes that is provided for in Article 1(1) of Directive 2003/49, even if there are no domestic or agreement-based provisions providing for such a refusal.</a:t>
            </a:r>
            <a:endParaRPr lang="en-GB" sz="2400" dirty="0" smtClean="0"/>
          </a:p>
          <a:p>
            <a:pPr marL="0" indent="0" algn="just">
              <a:buNone/>
            </a:pPr>
            <a:endParaRPr lang="sk-SK" b="1" dirty="0"/>
          </a:p>
        </p:txBody>
      </p:sp>
      <p:sp>
        <p:nvSpPr>
          <p:cNvPr id="4" name="Zástupný objekt pre dátum 3"/>
          <p:cNvSpPr>
            <a:spLocks noGrp="1"/>
          </p:cNvSpPr>
          <p:nvPr>
            <p:ph type="dt" sz="half" idx="10"/>
          </p:nvPr>
        </p:nvSpPr>
        <p:spPr/>
        <p:txBody>
          <a:bodyPr/>
          <a:lstStyle/>
          <a:p>
            <a:r>
              <a:rPr lang="sk-SK" dirty="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6</a:t>
            </a:fld>
            <a:endParaRPr lang="en-GB" noProof="0" dirty="0"/>
          </a:p>
        </p:txBody>
      </p:sp>
    </p:spTree>
    <p:extLst>
      <p:ext uri="{BB962C8B-B14F-4D97-AF65-F5344CB8AC3E}">
        <p14:creationId xmlns:p14="http://schemas.microsoft.com/office/powerpoint/2010/main" val="252249889"/>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GAAR – </a:t>
            </a:r>
            <a:r>
              <a:rPr lang="en-GB" dirty="0" smtClean="0"/>
              <a:t>Legal</a:t>
            </a:r>
            <a:r>
              <a:rPr lang="sk-SK" dirty="0" smtClean="0"/>
              <a:t> </a:t>
            </a:r>
            <a:r>
              <a:rPr lang="en-GB" dirty="0" err="1" smtClean="0"/>
              <a:t>BAse</a:t>
            </a:r>
            <a:endParaRPr lang="en-GB" dirty="0"/>
          </a:p>
        </p:txBody>
      </p:sp>
      <p:sp>
        <p:nvSpPr>
          <p:cNvPr id="3" name="Zástupný objekt pre obsah 2"/>
          <p:cNvSpPr>
            <a:spLocks noGrp="1"/>
          </p:cNvSpPr>
          <p:nvPr>
            <p:ph idx="1"/>
          </p:nvPr>
        </p:nvSpPr>
        <p:spPr>
          <a:xfrm>
            <a:off x="1186047" y="1266268"/>
            <a:ext cx="9819704" cy="4830483"/>
          </a:xfrm>
        </p:spPr>
        <p:txBody>
          <a:bodyPr>
            <a:normAutofit/>
          </a:bodyPr>
          <a:lstStyle/>
          <a:p>
            <a:pPr algn="just"/>
            <a:r>
              <a:rPr lang="en-GB" b="1" dirty="0" smtClean="0"/>
              <a:t>Legal Base</a:t>
            </a:r>
            <a:endParaRPr lang="sk-SK" b="1" dirty="0" smtClean="0"/>
          </a:p>
          <a:p>
            <a:pPr marL="266700" indent="-266700" algn="just"/>
            <a:r>
              <a:rPr lang="en-GB" b="1" dirty="0" smtClean="0"/>
              <a:t>Domestic Law</a:t>
            </a:r>
            <a:endParaRPr lang="sk-SK" b="1" dirty="0" smtClean="0"/>
          </a:p>
          <a:p>
            <a:pPr marL="539750" indent="-182563" algn="just"/>
            <a:r>
              <a:rPr lang="en-GB" sz="2400" dirty="0"/>
              <a:t>Substance</a:t>
            </a:r>
            <a:r>
              <a:rPr lang="sk-SK" sz="2400" dirty="0"/>
              <a:t> over </a:t>
            </a:r>
            <a:r>
              <a:rPr lang="en-GB" sz="2400" dirty="0" smtClean="0"/>
              <a:t>Form</a:t>
            </a:r>
            <a:r>
              <a:rPr lang="sk-SK" sz="2400" dirty="0" smtClean="0"/>
              <a:t>, </a:t>
            </a:r>
            <a:r>
              <a:rPr lang="en-GB" sz="2400" dirty="0"/>
              <a:t>Tax Procedure Code </a:t>
            </a:r>
            <a:r>
              <a:rPr lang="sk-SK" sz="2400" dirty="0"/>
              <a:t>(Art. 3 par. 6</a:t>
            </a:r>
            <a:r>
              <a:rPr lang="sk-SK" sz="2400" dirty="0" smtClean="0"/>
              <a:t>)</a:t>
            </a:r>
            <a:endParaRPr lang="sk-SK" sz="2400" dirty="0"/>
          </a:p>
          <a:p>
            <a:pPr marL="0" indent="0" algn="just">
              <a:buNone/>
            </a:pPr>
            <a:r>
              <a:rPr lang="sk-SK" sz="2400" dirty="0" smtClean="0"/>
              <a:t>T</a:t>
            </a:r>
            <a:r>
              <a:rPr lang="en-GB" sz="2400" dirty="0"/>
              <a:t>he actual contents of a legal act or of any other fact decisive for the determination, assessment or collection of tax shall be taken into </a:t>
            </a:r>
            <a:r>
              <a:rPr lang="en-GB" sz="2400" dirty="0" smtClean="0"/>
              <a:t>consideration</a:t>
            </a:r>
            <a:r>
              <a:rPr lang="sk-SK" sz="2400" dirty="0" smtClean="0"/>
              <a:t>.</a:t>
            </a:r>
            <a:r>
              <a:rPr lang="en-GB" sz="2400" dirty="0" smtClean="0"/>
              <a:t> </a:t>
            </a:r>
            <a:endParaRPr lang="sk-SK" sz="2400" dirty="0"/>
          </a:p>
        </p:txBody>
      </p:sp>
      <p:sp>
        <p:nvSpPr>
          <p:cNvPr id="4" name="Zástupný objekt pre dátum 3"/>
          <p:cNvSpPr>
            <a:spLocks noGrp="1"/>
          </p:cNvSpPr>
          <p:nvPr>
            <p:ph type="dt" sz="half" idx="10"/>
          </p:nvPr>
        </p:nvSpPr>
        <p:spPr/>
        <p:txBody>
          <a:bodyPr/>
          <a:lstStyle/>
          <a:p>
            <a:r>
              <a:rPr lang="sk-SK" dirty="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7</a:t>
            </a:fld>
            <a:endParaRPr lang="en-GB" noProof="0" dirty="0"/>
          </a:p>
        </p:txBody>
      </p:sp>
    </p:spTree>
    <p:extLst>
      <p:ext uri="{BB962C8B-B14F-4D97-AF65-F5344CB8AC3E}">
        <p14:creationId xmlns:p14="http://schemas.microsoft.com/office/powerpoint/2010/main" val="807174588"/>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GAAR – </a:t>
            </a:r>
            <a:r>
              <a:rPr lang="en-GB" dirty="0" smtClean="0"/>
              <a:t>Legal</a:t>
            </a:r>
            <a:r>
              <a:rPr lang="sk-SK" dirty="0" smtClean="0"/>
              <a:t> </a:t>
            </a:r>
            <a:r>
              <a:rPr lang="en-GB" dirty="0" err="1" smtClean="0"/>
              <a:t>BAse</a:t>
            </a:r>
            <a:endParaRPr lang="en-GB" dirty="0"/>
          </a:p>
        </p:txBody>
      </p:sp>
      <p:sp>
        <p:nvSpPr>
          <p:cNvPr id="3" name="Zástupný objekt pre obsah 2"/>
          <p:cNvSpPr>
            <a:spLocks noGrp="1"/>
          </p:cNvSpPr>
          <p:nvPr>
            <p:ph idx="1"/>
          </p:nvPr>
        </p:nvSpPr>
        <p:spPr>
          <a:xfrm>
            <a:off x="1186047" y="1266268"/>
            <a:ext cx="9819704" cy="4830483"/>
          </a:xfrm>
        </p:spPr>
        <p:txBody>
          <a:bodyPr>
            <a:normAutofit/>
          </a:bodyPr>
          <a:lstStyle/>
          <a:p>
            <a:pPr algn="just"/>
            <a:r>
              <a:rPr lang="en-GB" b="1" dirty="0" smtClean="0"/>
              <a:t>Legal Base</a:t>
            </a:r>
            <a:endParaRPr lang="sk-SK" b="1" dirty="0" smtClean="0"/>
          </a:p>
          <a:p>
            <a:pPr marL="266700" indent="-266700" algn="just"/>
            <a:r>
              <a:rPr lang="en-GB" b="1" dirty="0" smtClean="0"/>
              <a:t>Domestic Law</a:t>
            </a:r>
            <a:endParaRPr lang="sk-SK" b="1" dirty="0" smtClean="0"/>
          </a:p>
          <a:p>
            <a:pPr marL="539750" indent="-182563" algn="just"/>
            <a:r>
              <a:rPr lang="sk-SK" sz="2400" dirty="0" smtClean="0"/>
              <a:t>GAAR - </a:t>
            </a:r>
            <a:r>
              <a:rPr lang="en-GB" sz="2400" dirty="0" smtClean="0"/>
              <a:t>Tax Procedure Code </a:t>
            </a:r>
            <a:r>
              <a:rPr lang="sk-SK" sz="2400" dirty="0" smtClean="0"/>
              <a:t>(Art. 3 par. 6)</a:t>
            </a:r>
          </a:p>
          <a:p>
            <a:pPr marL="0" indent="0" algn="just">
              <a:buNone/>
            </a:pPr>
            <a:r>
              <a:rPr lang="en-GB" sz="2400" dirty="0"/>
              <a:t>A legal act, multiple legal acts, or any other facts made without proper business reason or other reason which would reflect the economic reality, and which result as a minimum in purposive circumvention of tax liability or obtaining of such tax advantage to which the taxable entity would not be otherwise entitled shall not be taken into consideration in the process of tax administration.</a:t>
            </a:r>
            <a:endParaRPr lang="sk-SK" sz="2400" dirty="0"/>
          </a:p>
        </p:txBody>
      </p:sp>
      <p:sp>
        <p:nvSpPr>
          <p:cNvPr id="4" name="Zástupný objekt pre dátum 3"/>
          <p:cNvSpPr>
            <a:spLocks noGrp="1"/>
          </p:cNvSpPr>
          <p:nvPr>
            <p:ph type="dt" sz="half" idx="10"/>
          </p:nvPr>
        </p:nvSpPr>
        <p:spPr/>
        <p:txBody>
          <a:bodyPr/>
          <a:lstStyle/>
          <a:p>
            <a:r>
              <a:rPr lang="sk-SK" dirty="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8</a:t>
            </a:fld>
            <a:endParaRPr lang="en-GB" noProof="0" dirty="0"/>
          </a:p>
        </p:txBody>
      </p:sp>
    </p:spTree>
    <p:extLst>
      <p:ext uri="{BB962C8B-B14F-4D97-AF65-F5344CB8AC3E}">
        <p14:creationId xmlns:p14="http://schemas.microsoft.com/office/powerpoint/2010/main" val="3578550314"/>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GAAR – </a:t>
            </a:r>
            <a:r>
              <a:rPr lang="en-GB" dirty="0" smtClean="0"/>
              <a:t>Legal</a:t>
            </a:r>
            <a:r>
              <a:rPr lang="sk-SK" dirty="0" smtClean="0"/>
              <a:t> </a:t>
            </a:r>
            <a:r>
              <a:rPr lang="en-GB" dirty="0" err="1" smtClean="0"/>
              <a:t>BAse</a:t>
            </a:r>
            <a:endParaRPr lang="en-GB" dirty="0"/>
          </a:p>
        </p:txBody>
      </p:sp>
      <p:sp>
        <p:nvSpPr>
          <p:cNvPr id="3" name="Zástupný objekt pre obsah 2"/>
          <p:cNvSpPr>
            <a:spLocks noGrp="1"/>
          </p:cNvSpPr>
          <p:nvPr>
            <p:ph idx="1"/>
          </p:nvPr>
        </p:nvSpPr>
        <p:spPr>
          <a:xfrm>
            <a:off x="1186047" y="1266268"/>
            <a:ext cx="9819704" cy="4830483"/>
          </a:xfrm>
        </p:spPr>
        <p:txBody>
          <a:bodyPr>
            <a:normAutofit lnSpcReduction="10000"/>
          </a:bodyPr>
          <a:lstStyle/>
          <a:p>
            <a:pPr algn="just"/>
            <a:r>
              <a:rPr lang="en-GB" b="1" dirty="0" smtClean="0"/>
              <a:t>Legal Base</a:t>
            </a:r>
            <a:endParaRPr lang="sk-SK" b="1" dirty="0" smtClean="0"/>
          </a:p>
          <a:p>
            <a:pPr marL="266700" indent="-266700" algn="just"/>
            <a:r>
              <a:rPr lang="en-GB" b="1" dirty="0" smtClean="0"/>
              <a:t>Domestic Law</a:t>
            </a:r>
            <a:endParaRPr lang="sk-SK" b="1" dirty="0" smtClean="0"/>
          </a:p>
          <a:p>
            <a:pPr marL="539750" indent="-182563" algn="just"/>
            <a:r>
              <a:rPr lang="sk-SK" sz="2400" dirty="0" smtClean="0"/>
              <a:t>SAAR - </a:t>
            </a:r>
            <a:r>
              <a:rPr lang="en-GB" sz="2400" dirty="0" smtClean="0"/>
              <a:t>Income</a:t>
            </a:r>
            <a:r>
              <a:rPr lang="sk-SK" sz="2400" dirty="0" smtClean="0"/>
              <a:t> </a:t>
            </a:r>
            <a:r>
              <a:rPr lang="en-GB" sz="2400" dirty="0" smtClean="0"/>
              <a:t>Tax</a:t>
            </a:r>
            <a:r>
              <a:rPr lang="sk-SK" sz="2400" dirty="0" smtClean="0"/>
              <a:t> </a:t>
            </a:r>
            <a:r>
              <a:rPr lang="en-GB" sz="2400" dirty="0" smtClean="0"/>
              <a:t>Act</a:t>
            </a:r>
            <a:r>
              <a:rPr lang="sk-SK" sz="2400" dirty="0" smtClean="0"/>
              <a:t> (Art. 50a)</a:t>
            </a:r>
          </a:p>
          <a:p>
            <a:pPr marL="0" indent="0" algn="just">
              <a:buNone/>
            </a:pPr>
            <a:r>
              <a:rPr lang="en-US" sz="2400" dirty="0"/>
              <a:t>(1) If the taxpayer obtains a profit share based on a measure or several measures, which in view of all related facts and circumstances cannot be considered real for the purposes of this Act, and their main purpose or one of main purposes is to obtain an advantage for the taxpayer, which is in conflict with the subject or purpose of this Act, this profit share shall be subject to tax. The measure pursuant to the first sentence may consist of several measures or parts of them. </a:t>
            </a:r>
            <a:endParaRPr lang="sk-SK" sz="2400" dirty="0" smtClean="0"/>
          </a:p>
          <a:p>
            <a:pPr marL="0" indent="0" algn="just">
              <a:buNone/>
            </a:pPr>
            <a:r>
              <a:rPr lang="en-US" sz="2400" dirty="0" smtClean="0"/>
              <a:t>(</a:t>
            </a:r>
            <a:r>
              <a:rPr lang="en-US" sz="2400" dirty="0"/>
              <a:t>2) For the purposes of this Act, the measure pursuant to Clause 1 shall not be considered real to an extent, to which it is not executed based on proper business reasons corresponding to the economic reality. </a:t>
            </a:r>
            <a:endParaRPr lang="sk-SK" sz="2400" dirty="0"/>
          </a:p>
        </p:txBody>
      </p:sp>
      <p:sp>
        <p:nvSpPr>
          <p:cNvPr id="4" name="Zástupný objekt pre dátum 3"/>
          <p:cNvSpPr>
            <a:spLocks noGrp="1"/>
          </p:cNvSpPr>
          <p:nvPr>
            <p:ph type="dt" sz="half" idx="10"/>
          </p:nvPr>
        </p:nvSpPr>
        <p:spPr/>
        <p:txBody>
          <a:bodyPr/>
          <a:lstStyle/>
          <a:p>
            <a:r>
              <a:rPr lang="sk-SK" dirty="0"/>
              <a:t>21.01.2025</a:t>
            </a:r>
            <a:endParaRPr lang="en-GB" noProof="0" dirty="0"/>
          </a:p>
        </p:txBody>
      </p:sp>
      <p:sp>
        <p:nvSpPr>
          <p:cNvPr id="6" name="Zástupný objekt pre číslo snímky 5"/>
          <p:cNvSpPr>
            <a:spLocks noGrp="1"/>
          </p:cNvSpPr>
          <p:nvPr>
            <p:ph type="sldNum" sz="quarter" idx="12"/>
          </p:nvPr>
        </p:nvSpPr>
        <p:spPr/>
        <p:txBody>
          <a:bodyPr/>
          <a:lstStyle/>
          <a:p>
            <a:fld id="{D3E91E45-8E11-4FD5-A139-3CC7756EB3B5}" type="slidenum">
              <a:rPr lang="en-GB" noProof="0" smtClean="0"/>
              <a:t>9</a:t>
            </a:fld>
            <a:endParaRPr lang="en-GB" noProof="0" dirty="0"/>
          </a:p>
        </p:txBody>
      </p:sp>
    </p:spTree>
    <p:extLst>
      <p:ext uri="{BB962C8B-B14F-4D97-AF65-F5344CB8AC3E}">
        <p14:creationId xmlns:p14="http://schemas.microsoft.com/office/powerpoint/2010/main" val="313728660"/>
      </p:ext>
    </p:extLst>
  </p:cSld>
  <p:clrMapOvr>
    <a:masterClrMapping/>
  </p:clrMapOvr>
  <mc:AlternateContent xmlns:mc="http://schemas.openxmlformats.org/markup-compatibility/2006" xmlns:p14="http://schemas.microsoft.com/office/powerpoint/2010/main">
    <mc:Choice Requires="p14">
      <p:transition spd="slow" p14:dur="800">
        <p:fad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1074</TotalTime>
  <Words>826</Words>
  <Application>Microsoft Office PowerPoint</Application>
  <PresentationFormat>Širokoúhlá obrazovka</PresentationFormat>
  <Paragraphs>108</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Wingdings</vt:lpstr>
      <vt:lpstr>Motív Office</vt:lpstr>
      <vt:lpstr>General  Anti-Abuse Rule  in the Slovak Republic</vt:lpstr>
      <vt:lpstr>Content of the presentation</vt:lpstr>
      <vt:lpstr>GAAR – Legal Base</vt:lpstr>
      <vt:lpstr>GAAR – Legal BAse</vt:lpstr>
      <vt:lpstr>GAAR – Legal BAse</vt:lpstr>
      <vt:lpstr>GAAR – Legal BAse</vt:lpstr>
      <vt:lpstr>GAAR – Legal BAse</vt:lpstr>
      <vt:lpstr>GAAR – Legal BAse</vt:lpstr>
      <vt:lpstr>GAAR – Legal BAse</vt:lpstr>
      <vt:lpstr>GAAR – Conditions and outcome of GAAR</vt:lpstr>
      <vt:lpstr>GAAR – Conditions and outcome of GAAR</vt:lpstr>
      <vt:lpstr>GAAR – GAAR and Substance over Form and Save Harbours</vt:lpstr>
      <vt:lpstr>Discussion and Questions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Mutual Agreement Procedure  and  General  Anti-Abuse Rule  in the Slovak Republic</dc:title>
  <dc:creator>Beran Tosko</dc:creator>
  <cp:lastModifiedBy>autor</cp:lastModifiedBy>
  <cp:revision>19</cp:revision>
  <cp:lastPrinted>2023-02-28T08:07:18Z</cp:lastPrinted>
  <dcterms:created xsi:type="dcterms:W3CDTF">2016-06-21T08:16:05Z</dcterms:created>
  <dcterms:modified xsi:type="dcterms:W3CDTF">2025-01-19T14:43:19Z</dcterms:modified>
</cp:coreProperties>
</file>