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354" r:id="rId3"/>
    <p:sldId id="258" r:id="rId4"/>
    <p:sldId id="355" r:id="rId5"/>
    <p:sldId id="31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8"/>
    <p:restoredTop sz="84062" autoAdjust="0"/>
  </p:normalViewPr>
  <p:slideViewPr>
    <p:cSldViewPr snapToGrid="0">
      <p:cViewPr varScale="1">
        <p:scale>
          <a:sx n="92" d="100"/>
          <a:sy n="92" d="100"/>
        </p:scale>
        <p:origin x="1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67860-E3AC-4F47-B6C6-2FEC3D80625E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03950-0488-3340-A4B3-D891BD245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834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65FF2-0F92-6346-55A8-C4F821337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9A3232-376E-206A-6BFC-EAECDFBD4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DE41AF-FA0B-09F2-EBF2-D3354B84C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58CD2E-1F90-554F-D60C-617F741A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19FF27-C6F9-F0AC-DCEB-5F247D00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01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A31C6-01C3-F728-1016-BB33E3C2A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F653E5-8163-17B8-C18A-538CB44C2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B5558E-B568-CB7C-17E9-EA4DE6D96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6F6E52-A535-17CB-69B8-07EE99744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2210F0-52DA-12F6-7D15-FD90A9E6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69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5C9B05-4D97-62F6-0D98-CEA1314A50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452E8D-4363-BB84-A533-382D5C16F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C08F7A-8D7B-5A4E-A643-BBD6A7284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8CE8DF-389B-8826-1D35-8E74782A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D147FA-EE4E-CFFD-D51A-EA9A306AB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84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92DE3-13C3-2F3B-E80B-48E1BAE9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9A409C-A208-F7D1-BA57-99D8668FA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634A02-0884-2FE4-0C90-77C16DD6D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83A0C8-14C2-5273-D68C-C3D960B7E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B917ED-73D1-36A1-1559-C35ABBB76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58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4A2FD-7AE9-0D3D-EF59-2BEC29D91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3D2465-10F2-DFB1-903C-9C3A35628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F1774D-EDFB-C2B2-BC2B-1312841B7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BAF3F8-D3DC-718C-8AEE-E44372815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78657F-A296-4804-5A8E-09E7E1F1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73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87387-B0A6-D0AB-8899-1DF8264E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E9433-4BBE-773F-B89B-E5D2C0A19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44F38-ABD7-E78D-72AB-C16C709A8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5DECFB-DA39-8855-D9BE-8E6962FA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2EF05F-0450-D245-66A1-CE8EF853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B6875D-C5F1-CA49-FD39-9AB1A2F8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79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28CAA-1D34-76B0-A17A-AB479F8C0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44BCD7-95A4-5123-8FC9-CDA777C02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A8B865-757F-91EC-8581-C5B09FA02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451416-6DC6-F331-197F-2A61424CC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EBDFA5-D8E7-9120-BDE1-4D42459CD6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555109B-1C55-2E7B-656E-06E84AD9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C8E0305-798D-211B-BD31-57A325D86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F7AA8E-202E-25FB-450A-F377E9E68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32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E2C43-E927-D1A7-3C53-27E8D63A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D3EA7D-6282-CFCF-9BC9-FA3B70DF7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91013D0-548D-D2CE-65B7-490654DDD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1ADB55-7A14-23EE-C0D6-FD88F502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33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A389E1F-BC3F-BCF6-88B1-F74804B9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F4362A-6D7E-90F3-6D2B-06C3A05D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1F730B-EE94-5895-A4E8-E2C841B6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15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09B9C-FFE0-A0EE-4810-FD56B62A5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40205-9D04-75E1-607A-0BAD3CB1C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74139D-DC96-48FA-F8A6-4EFD858A5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732CFA-C954-55FF-EFAE-8ADE856E3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390114-4515-9F82-9D41-EC018177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F3239E-8AC4-641D-72AE-21E9D9F6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03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9BE3A-AF4A-2337-1F1A-B02BCE49F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EE2FA01-5383-CCA2-433F-07E7C42E3C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0F811F-5C02-C9D5-92C5-4A879D604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85E6B4-DFFD-934B-88D0-E5CBD799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77CA99-CF88-1D48-8F1B-79299C19D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408B37-45E5-51EB-3324-3294B923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35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512EB0E-EA3C-907D-E29E-2B20AD01F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753F59-665D-FE54-3A22-9B4CF5496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6DDE6F-9EF2-B3D9-6E7A-B51DB48FDA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656D1-B9FA-724C-844F-6C39117CC885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5336C6-9BFD-49F8-032B-CCFD76CBB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B6C153-B98A-08C5-4AE7-26E53CDEE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09DF-0442-9641-986D-4AE1A0A8D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66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rizatrubac.cz/" TargetMode="External"/><Relationship Id="rId4" Type="http://schemas.openxmlformats.org/officeDocument/2006/relationships/hyperlink" Target="mailto:info@brizatrubac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CD051-A771-6259-12E5-B5793120A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547654" cy="3412553"/>
          </a:xfrm>
        </p:spPr>
        <p:txBody>
          <a:bodyPr>
            <a:normAutofit/>
          </a:bodyPr>
          <a:lstStyle/>
          <a:p>
            <a:r>
              <a:rPr lang="en-GB" sz="4000" b="1" i="0" u="none" strike="noStrike" cap="all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ABUSE OF TAX LAW</a:t>
            </a:r>
            <a:br>
              <a:rPr lang="en-GB" sz="4000" b="1" cap="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500" b="1" dirty="0">
                <a:latin typeface="Calibri" panose="020F0502020204030204" pitchFamily="34" charset="0"/>
                <a:cs typeface="Calibri" panose="020F0502020204030204" pitchFamily="34" charset="0"/>
              </a:rPr>
              <a:t>Case </a:t>
            </a:r>
            <a:r>
              <a:rPr lang="cs-CZ" sz="2500" b="1" dirty="0" err="1">
                <a:latin typeface="Calibri" panose="020F0502020204030204" pitchFamily="34" charset="0"/>
                <a:cs typeface="Calibri" panose="020F0502020204030204" pitchFamily="34" charset="0"/>
              </a:rPr>
              <a:t>law</a:t>
            </a:r>
            <a:r>
              <a:rPr lang="cs-CZ" sz="2500" b="1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sz="2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crown</a:t>
            </a:r>
            <a:r>
              <a:rPr lang="cs-CZ" sz="2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500" b="1" dirty="0" err="1">
                <a:latin typeface="Calibri" panose="020F0502020204030204" pitchFamily="34" charset="0"/>
                <a:cs typeface="Calibri" panose="020F0502020204030204" pitchFamily="34" charset="0"/>
              </a:rPr>
              <a:t>bonds</a:t>
            </a:r>
            <a:br>
              <a:rPr lang="cs-CZ" sz="25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5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5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500" b="1" dirty="0">
                <a:latin typeface="Calibri" panose="020F0502020204030204" pitchFamily="34" charset="0"/>
                <a:cs typeface="Calibri" panose="020F0502020204030204" pitchFamily="34" charset="0"/>
              </a:rPr>
              <a:t>Bratislava, 21.01.2025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B7C269-388A-29F2-9468-1DE4E4074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1189" y="5735638"/>
            <a:ext cx="3896498" cy="781036"/>
          </a:xfrm>
        </p:spPr>
        <p:txBody>
          <a:bodyPr>
            <a:normAutofit/>
          </a:bodyPr>
          <a:lstStyle/>
          <a:p>
            <a:pPr algn="l"/>
            <a:r>
              <a:rPr lang="cs-CZ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JUDr. Patrik Koželuha, Ph.D.</a:t>
            </a:r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78D7327-6238-E902-804D-12895F64EF9B}"/>
              </a:ext>
            </a:extLst>
          </p:cNvPr>
          <p:cNvGrpSpPr/>
          <p:nvPr/>
        </p:nvGrpSpPr>
        <p:grpSpPr>
          <a:xfrm>
            <a:off x="3464828" y="294578"/>
            <a:ext cx="8727172" cy="599177"/>
            <a:chOff x="0" y="292692"/>
            <a:chExt cx="8500631" cy="599177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2DE64F6-F568-7177-AF7B-AE2147C75AF0}"/>
                </a:ext>
              </a:extLst>
            </p:cNvPr>
            <p:cNvCxnSpPr/>
            <p:nvPr/>
          </p:nvCxnSpPr>
          <p:spPr>
            <a:xfrm>
              <a:off x="0" y="798182"/>
              <a:ext cx="4093698" cy="0"/>
            </a:xfrm>
            <a:prstGeom prst="line">
              <a:avLst/>
            </a:prstGeom>
            <a:ln w="25400" cmpd="thinThick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E99E2571-9995-FC37-9166-ABCACE36A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0016" y="292692"/>
              <a:ext cx="5090615" cy="599177"/>
            </a:xfrm>
            <a:prstGeom prst="rect">
              <a:avLst/>
            </a:prstGeom>
          </p:spPr>
        </p:pic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50764B7F-C6BC-7A10-99BD-FF2F917C6982}"/>
                </a:ext>
              </a:extLst>
            </p:cNvPr>
            <p:cNvCxnSpPr/>
            <p:nvPr/>
          </p:nvCxnSpPr>
          <p:spPr>
            <a:xfrm>
              <a:off x="7731505" y="798182"/>
              <a:ext cx="649169" cy="0"/>
            </a:xfrm>
            <a:prstGeom prst="line">
              <a:avLst/>
            </a:prstGeom>
            <a:ln w="25400" cmpd="thinThick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92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CC34AF-3776-DAB4-52FE-6FC0793E7905}"/>
              </a:ext>
            </a:extLst>
          </p:cNvPr>
          <p:cNvSpPr/>
          <p:nvPr/>
        </p:nvSpPr>
        <p:spPr>
          <a:xfrm>
            <a:off x="4841393" y="467785"/>
            <a:ext cx="2743201" cy="733778"/>
          </a:xfrm>
          <a:prstGeom prst="rect">
            <a:avLst/>
          </a:prstGeom>
          <a:pattFill prst="wdUpDiag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  <a:ln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43201"/>
                      <a:gd name="connsiteY0" fmla="*/ 0 h 733778"/>
                      <a:gd name="connsiteX1" fmla="*/ 2743201 w 2743201"/>
                      <a:gd name="connsiteY1" fmla="*/ 0 h 733778"/>
                      <a:gd name="connsiteX2" fmla="*/ 2743201 w 2743201"/>
                      <a:gd name="connsiteY2" fmla="*/ 733778 h 733778"/>
                      <a:gd name="connsiteX3" fmla="*/ 0 w 2743201"/>
                      <a:gd name="connsiteY3" fmla="*/ 733778 h 733778"/>
                      <a:gd name="connsiteX4" fmla="*/ 0 w 2743201"/>
                      <a:gd name="connsiteY4" fmla="*/ 0 h 7337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43201" h="733778" fill="none" extrusionOk="0">
                        <a:moveTo>
                          <a:pt x="0" y="0"/>
                        </a:moveTo>
                        <a:cubicBezTo>
                          <a:pt x="556732" y="-49533"/>
                          <a:pt x="1713705" y="-14809"/>
                          <a:pt x="2743201" y="0"/>
                        </a:cubicBezTo>
                        <a:cubicBezTo>
                          <a:pt x="2753921" y="170257"/>
                          <a:pt x="2692497" y="578282"/>
                          <a:pt x="2743201" y="733778"/>
                        </a:cubicBezTo>
                        <a:cubicBezTo>
                          <a:pt x="2371168" y="685547"/>
                          <a:pt x="536275" y="818233"/>
                          <a:pt x="0" y="733778"/>
                        </a:cubicBezTo>
                        <a:cubicBezTo>
                          <a:pt x="-51685" y="643908"/>
                          <a:pt x="-30527" y="292777"/>
                          <a:pt x="0" y="0"/>
                        </a:cubicBezTo>
                        <a:close/>
                      </a:path>
                      <a:path w="2743201" h="733778" stroke="0" extrusionOk="0">
                        <a:moveTo>
                          <a:pt x="0" y="0"/>
                        </a:moveTo>
                        <a:cubicBezTo>
                          <a:pt x="510055" y="118645"/>
                          <a:pt x="2202742" y="116012"/>
                          <a:pt x="2743201" y="0"/>
                        </a:cubicBezTo>
                        <a:cubicBezTo>
                          <a:pt x="2711141" y="95036"/>
                          <a:pt x="2769232" y="479891"/>
                          <a:pt x="2743201" y="733778"/>
                        </a:cubicBezTo>
                        <a:cubicBezTo>
                          <a:pt x="1394671" y="868378"/>
                          <a:pt x="302550" y="576582"/>
                          <a:pt x="0" y="733778"/>
                        </a:cubicBezTo>
                        <a:cubicBezTo>
                          <a:pt x="57370" y="545569"/>
                          <a:pt x="-63469" y="9372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303.626.000 CZK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579A06-EABE-CCEC-CE62-757D691A4F24}"/>
              </a:ext>
            </a:extLst>
          </p:cNvPr>
          <p:cNvSpPr/>
          <p:nvPr/>
        </p:nvSpPr>
        <p:spPr>
          <a:xfrm>
            <a:off x="4841393" y="1201562"/>
            <a:ext cx="2743201" cy="14873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550.000.000 CZK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F49482-5935-6069-F65C-AF739BD3027C}"/>
              </a:ext>
            </a:extLst>
          </p:cNvPr>
          <p:cNvSpPr txBox="1"/>
          <p:nvPr/>
        </p:nvSpPr>
        <p:spPr>
          <a:xfrm>
            <a:off x="279926" y="1295997"/>
            <a:ext cx="2743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KOH-I-NOOR HARDTMUTH a.s.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FE82DB-5AD7-0ED9-7B64-592A55CDF69F}"/>
              </a:ext>
            </a:extLst>
          </p:cNvPr>
          <p:cNvSpPr/>
          <p:nvPr/>
        </p:nvSpPr>
        <p:spPr>
          <a:xfrm>
            <a:off x="4841393" y="3254704"/>
            <a:ext cx="2743201" cy="5195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100% </a:t>
            </a:r>
            <a:r>
              <a:rPr lang="cs-CZ" dirty="0" err="1"/>
              <a:t>share</a:t>
            </a:r>
            <a:endParaRPr lang="cs-C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19F7B3-1CA7-59E7-2AF5-E417C4C08F58}"/>
              </a:ext>
            </a:extLst>
          </p:cNvPr>
          <p:cNvSpPr txBox="1"/>
          <p:nvPr/>
        </p:nvSpPr>
        <p:spPr>
          <a:xfrm>
            <a:off x="390651" y="3351980"/>
            <a:ext cx="2743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KOH-I-NOOR holding a.s.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F68B5E4-9C46-3158-F591-E6BD988C40FB}"/>
              </a:ext>
            </a:extLst>
          </p:cNvPr>
          <p:cNvCxnSpPr>
            <a:stCxn id="5" idx="0"/>
            <a:endCxn id="3" idx="2"/>
          </p:cNvCxnSpPr>
          <p:nvPr/>
        </p:nvCxnSpPr>
        <p:spPr>
          <a:xfrm flipV="1">
            <a:off x="6212994" y="2688873"/>
            <a:ext cx="0" cy="5658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5C1D88D-4A1C-334C-B65C-EAEB9D2DC0CA}"/>
              </a:ext>
            </a:extLst>
          </p:cNvPr>
          <p:cNvSpPr/>
          <p:nvPr/>
        </p:nvSpPr>
        <p:spPr>
          <a:xfrm>
            <a:off x="3926797" y="4645540"/>
            <a:ext cx="1477819" cy="5195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82BEDC-88F2-2683-B1A9-B22E45175854}"/>
              </a:ext>
            </a:extLst>
          </p:cNvPr>
          <p:cNvSpPr txBox="1"/>
          <p:nvPr/>
        </p:nvSpPr>
        <p:spPr>
          <a:xfrm>
            <a:off x="374904" y="4805243"/>
            <a:ext cx="2743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Shareholders</a:t>
            </a:r>
            <a:endParaRPr lang="cs-CZ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1A67E9-1C7C-F684-7900-2B41B7C2175A}"/>
              </a:ext>
            </a:extLst>
          </p:cNvPr>
          <p:cNvSpPr/>
          <p:nvPr/>
        </p:nvSpPr>
        <p:spPr>
          <a:xfrm>
            <a:off x="7118159" y="4655028"/>
            <a:ext cx="1477819" cy="5195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AA3F77-E66F-9A95-B48F-956F45BCD036}"/>
              </a:ext>
            </a:extLst>
          </p:cNvPr>
          <p:cNvSpPr/>
          <p:nvPr/>
        </p:nvSpPr>
        <p:spPr>
          <a:xfrm>
            <a:off x="5522478" y="4655028"/>
            <a:ext cx="1477819" cy="5195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E4ADC67-6612-BE5F-B41B-FD6290A1BD60}"/>
              </a:ext>
            </a:extLst>
          </p:cNvPr>
          <p:cNvCxnSpPr>
            <a:cxnSpLocks/>
          </p:cNvCxnSpPr>
          <p:nvPr/>
        </p:nvCxnSpPr>
        <p:spPr>
          <a:xfrm flipV="1">
            <a:off x="6261387" y="3816783"/>
            <a:ext cx="0" cy="8287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2700BBA-B2BE-9C5D-8FB6-542EECBE9A65}"/>
              </a:ext>
            </a:extLst>
          </p:cNvPr>
          <p:cNvCxnSpPr>
            <a:cxnSpLocks/>
          </p:cNvCxnSpPr>
          <p:nvPr/>
        </p:nvCxnSpPr>
        <p:spPr>
          <a:xfrm flipV="1">
            <a:off x="5153025" y="3800261"/>
            <a:ext cx="0" cy="8287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0E43502-A9B9-AD6D-8D3E-803A4781C3E8}"/>
              </a:ext>
            </a:extLst>
          </p:cNvPr>
          <p:cNvCxnSpPr>
            <a:cxnSpLocks/>
          </p:cNvCxnSpPr>
          <p:nvPr/>
        </p:nvCxnSpPr>
        <p:spPr>
          <a:xfrm flipV="1">
            <a:off x="7328187" y="3800261"/>
            <a:ext cx="0" cy="8287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DD779A8C-E6EE-4377-858D-E5AAB4B083AE}"/>
              </a:ext>
            </a:extLst>
          </p:cNvPr>
          <p:cNvCxnSpPr>
            <a:stCxn id="2" idx="3"/>
            <a:endCxn id="5" idx="3"/>
          </p:cNvCxnSpPr>
          <p:nvPr/>
        </p:nvCxnSpPr>
        <p:spPr>
          <a:xfrm>
            <a:off x="7584594" y="834674"/>
            <a:ext cx="12700" cy="2679804"/>
          </a:xfrm>
          <a:prstGeom prst="bentConnector3">
            <a:avLst>
              <a:gd name="adj1" fmla="val 3109094"/>
            </a:avLst>
          </a:prstGeom>
          <a:ln w="444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016B1A1-CDF3-43EF-D8AD-4EF4EEA07FD3}"/>
              </a:ext>
            </a:extLst>
          </p:cNvPr>
          <p:cNvSpPr txBox="1"/>
          <p:nvPr/>
        </p:nvSpPr>
        <p:spPr>
          <a:xfrm>
            <a:off x="8043922" y="1538497"/>
            <a:ext cx="1957780" cy="646331"/>
          </a:xfrm>
          <a:prstGeom prst="rect">
            <a:avLst/>
          </a:prstGeom>
          <a:noFill/>
          <a:ln w="44450">
            <a:noFill/>
          </a:ln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Decrease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r>
              <a:rPr lang="cs-CZ" dirty="0" err="1">
                <a:solidFill>
                  <a:srgbClr val="FF0000"/>
                </a:solidFill>
              </a:rPr>
              <a:t>registered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capital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F4035E94-8AA8-0A9E-843B-0C02C59B3E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7504578" y="3811267"/>
            <a:ext cx="920971" cy="875808"/>
          </a:xfrm>
          <a:prstGeom prst="bentConnector3">
            <a:avLst>
              <a:gd name="adj1" fmla="val 50000"/>
            </a:avLst>
          </a:prstGeom>
          <a:ln w="444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4E5AF95-7FAC-EE3F-3009-83A785567E23}"/>
              </a:ext>
            </a:extLst>
          </p:cNvPr>
          <p:cNvSpPr txBox="1"/>
          <p:nvPr/>
        </p:nvSpPr>
        <p:spPr>
          <a:xfrm>
            <a:off x="7632065" y="3644729"/>
            <a:ext cx="1218299" cy="646331"/>
          </a:xfrm>
          <a:prstGeom prst="rect">
            <a:avLst/>
          </a:prstGeom>
          <a:noFill/>
          <a:ln w="44450">
            <a:noFill/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Loan </a:t>
            </a:r>
          </a:p>
          <a:p>
            <a:r>
              <a:rPr lang="cs-CZ" dirty="0">
                <a:solidFill>
                  <a:srgbClr val="FF0000"/>
                </a:solidFill>
              </a:rPr>
              <a:t>45M CZK</a:t>
            </a:r>
          </a:p>
        </p:txBody>
      </p: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ED9053E7-1543-EAF2-A4A3-7B1ED2856B00}"/>
              </a:ext>
            </a:extLst>
          </p:cNvPr>
          <p:cNvCxnSpPr/>
          <p:nvPr/>
        </p:nvCxnSpPr>
        <p:spPr>
          <a:xfrm rot="5400000">
            <a:off x="4107386" y="3895010"/>
            <a:ext cx="812234" cy="655781"/>
          </a:xfrm>
          <a:prstGeom prst="bentConnector3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776ED06-71FE-3595-899F-063503F6A45A}"/>
              </a:ext>
            </a:extLst>
          </p:cNvPr>
          <p:cNvSpPr txBox="1"/>
          <p:nvPr/>
        </p:nvSpPr>
        <p:spPr>
          <a:xfrm>
            <a:off x="3611902" y="3584830"/>
            <a:ext cx="1193212" cy="646331"/>
          </a:xfrm>
          <a:prstGeom prst="rect">
            <a:avLst/>
          </a:prstGeom>
          <a:noFill/>
          <a:ln w="44450"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Loan</a:t>
            </a:r>
          </a:p>
          <a:p>
            <a:r>
              <a:rPr lang="cs-CZ" dirty="0">
                <a:solidFill>
                  <a:srgbClr val="FF0000"/>
                </a:solidFill>
              </a:rPr>
              <a:t>120M CZK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D2FF9DB-E901-4A41-F914-37D66FB322F4}"/>
              </a:ext>
            </a:extLst>
          </p:cNvPr>
          <p:cNvSpPr txBox="1"/>
          <p:nvPr/>
        </p:nvSpPr>
        <p:spPr>
          <a:xfrm>
            <a:off x="4414064" y="4268882"/>
            <a:ext cx="74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share</a:t>
            </a:r>
            <a:endParaRPr lang="cs-CZ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D8C37C-1A4F-5DB8-8578-A04BB57D6CD9}"/>
              </a:ext>
            </a:extLst>
          </p:cNvPr>
          <p:cNvSpPr txBox="1"/>
          <p:nvPr/>
        </p:nvSpPr>
        <p:spPr>
          <a:xfrm>
            <a:off x="6247645" y="4247665"/>
            <a:ext cx="74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share</a:t>
            </a:r>
            <a:endParaRPr lang="cs-CZ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1EC2EAC-0A7D-DCA5-26E9-C29B72DB4E92}"/>
              </a:ext>
            </a:extLst>
          </p:cNvPr>
          <p:cNvSpPr txBox="1"/>
          <p:nvPr/>
        </p:nvSpPr>
        <p:spPr>
          <a:xfrm>
            <a:off x="7302131" y="4253871"/>
            <a:ext cx="74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share</a:t>
            </a:r>
            <a:endParaRPr lang="cs-CZ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EB1DF8F-D812-A46D-ACA9-ADF5E9D577D3}"/>
              </a:ext>
            </a:extLst>
          </p:cNvPr>
          <p:cNvSpPr/>
          <p:nvPr/>
        </p:nvSpPr>
        <p:spPr>
          <a:xfrm>
            <a:off x="10170505" y="1478193"/>
            <a:ext cx="1741570" cy="7436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GAMA GROUP a.s.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63B07FA-7687-8D48-250A-707CE8881DED}"/>
              </a:ext>
            </a:extLst>
          </p:cNvPr>
          <p:cNvCxnSpPr>
            <a:cxnSpLocks/>
            <a:stCxn id="5" idx="0"/>
            <a:endCxn id="47" idx="2"/>
          </p:cNvCxnSpPr>
          <p:nvPr/>
        </p:nvCxnSpPr>
        <p:spPr>
          <a:xfrm flipV="1">
            <a:off x="6212994" y="2221849"/>
            <a:ext cx="4828296" cy="10328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30FEF486-095E-185E-6781-2A5C193540BA}"/>
              </a:ext>
            </a:extLst>
          </p:cNvPr>
          <p:cNvCxnSpPr>
            <a:cxnSpLocks/>
            <a:endCxn id="9" idx="2"/>
          </p:cNvCxnSpPr>
          <p:nvPr/>
        </p:nvCxnSpPr>
        <p:spPr>
          <a:xfrm rot="10800000" flipV="1">
            <a:off x="4665707" y="2177619"/>
            <a:ext cx="6458932" cy="2987468"/>
          </a:xfrm>
          <a:prstGeom prst="bentConnector4">
            <a:avLst>
              <a:gd name="adj1" fmla="val 1459"/>
              <a:gd name="adj2" fmla="val 135237"/>
            </a:avLst>
          </a:prstGeom>
          <a:ln w="444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991332F8-ED84-262B-8A8B-FF910055AD45}"/>
              </a:ext>
            </a:extLst>
          </p:cNvPr>
          <p:cNvSpPr txBox="1"/>
          <p:nvPr/>
        </p:nvSpPr>
        <p:spPr>
          <a:xfrm>
            <a:off x="11159606" y="3796166"/>
            <a:ext cx="1069780" cy="646331"/>
          </a:xfrm>
          <a:prstGeom prst="rect">
            <a:avLst/>
          </a:prstGeom>
          <a:noFill/>
          <a:ln w="44450"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Loan</a:t>
            </a:r>
          </a:p>
          <a:p>
            <a:r>
              <a:rPr lang="cs-CZ" dirty="0">
                <a:solidFill>
                  <a:srgbClr val="FF0000"/>
                </a:solidFill>
              </a:rPr>
              <a:t>45M CZK</a:t>
            </a: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A21243EF-CBAC-3F9E-6C1E-255593662D96}"/>
              </a:ext>
            </a:extLst>
          </p:cNvPr>
          <p:cNvCxnSpPr>
            <a:cxnSpLocks/>
            <a:stCxn id="13" idx="3"/>
          </p:cNvCxnSpPr>
          <p:nvPr/>
        </p:nvCxnSpPr>
        <p:spPr>
          <a:xfrm flipH="1" flipV="1">
            <a:off x="7617960" y="2314222"/>
            <a:ext cx="978018" cy="2600580"/>
          </a:xfrm>
          <a:prstGeom prst="bentConnector4">
            <a:avLst>
              <a:gd name="adj1" fmla="val -53385"/>
              <a:gd name="adj2" fmla="val 100141"/>
            </a:avLst>
          </a:prstGeom>
          <a:ln w="444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0D786CB1-EACD-BCB5-03EC-B6FA335CFAC7}"/>
              </a:ext>
            </a:extLst>
          </p:cNvPr>
          <p:cNvSpPr txBox="1"/>
          <p:nvPr/>
        </p:nvSpPr>
        <p:spPr>
          <a:xfrm>
            <a:off x="9252939" y="3317750"/>
            <a:ext cx="1497526" cy="646331"/>
          </a:xfrm>
          <a:prstGeom prst="rect">
            <a:avLst/>
          </a:prstGeom>
          <a:noFill/>
          <a:ln w="44450">
            <a:noFill/>
          </a:ln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Subscription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bonds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C8867F39-FEF6-C453-D963-5489FFD5A2F7}"/>
              </a:ext>
            </a:extLst>
          </p:cNvPr>
          <p:cNvCxnSpPr>
            <a:cxnSpLocks/>
            <a:stCxn id="9" idx="1"/>
          </p:cNvCxnSpPr>
          <p:nvPr/>
        </p:nvCxnSpPr>
        <p:spPr>
          <a:xfrm rot="10800000" flipH="1">
            <a:off x="3926796" y="2314222"/>
            <a:ext cx="872729" cy="2591092"/>
          </a:xfrm>
          <a:prstGeom prst="bentConnector4">
            <a:avLst>
              <a:gd name="adj1" fmla="val -88283"/>
              <a:gd name="adj2" fmla="val 99452"/>
            </a:avLst>
          </a:prstGeom>
          <a:ln w="444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C8FE631-A7CC-2F20-A055-42CA1B512658}"/>
              </a:ext>
            </a:extLst>
          </p:cNvPr>
          <p:cNvSpPr txBox="1"/>
          <p:nvPr/>
        </p:nvSpPr>
        <p:spPr>
          <a:xfrm>
            <a:off x="1650069" y="3677605"/>
            <a:ext cx="1497526" cy="646331"/>
          </a:xfrm>
          <a:prstGeom prst="rect">
            <a:avLst/>
          </a:prstGeom>
          <a:noFill/>
          <a:ln w="44450">
            <a:noFill/>
          </a:ln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Subscription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bonds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359F8D-3B07-3922-1AD5-341EC26F5E64}"/>
              </a:ext>
            </a:extLst>
          </p:cNvPr>
          <p:cNvSpPr txBox="1"/>
          <p:nvPr/>
        </p:nvSpPr>
        <p:spPr>
          <a:xfrm>
            <a:off x="279926" y="200034"/>
            <a:ext cx="1812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4 Afs 376/2021</a:t>
            </a:r>
            <a:r>
              <a:rPr lang="en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61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E5DE86-62DC-C264-5A8D-6741DAA7479E}"/>
              </a:ext>
            </a:extLst>
          </p:cNvPr>
          <p:cNvSpPr txBox="1"/>
          <p:nvPr/>
        </p:nvSpPr>
        <p:spPr>
          <a:xfrm>
            <a:off x="279926" y="200034"/>
            <a:ext cx="1812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ea typeface="Aptos" panose="020B0004020202020204" pitchFamily="34" charset="0"/>
              </a:rPr>
              <a:t>7</a:t>
            </a:r>
            <a:r>
              <a:rPr lang="en-GB" sz="1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Afs 175/2022</a:t>
            </a:r>
            <a:r>
              <a:rPr lang="en-CZ" dirty="0">
                <a:effectLst/>
              </a:rPr>
              <a:t> </a:t>
            </a:r>
            <a:endParaRPr lang="cs-CZ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2AB07B-CDC3-3762-0A43-B612FE6B9373}"/>
              </a:ext>
            </a:extLst>
          </p:cNvPr>
          <p:cNvSpPr/>
          <p:nvPr/>
        </p:nvSpPr>
        <p:spPr>
          <a:xfrm>
            <a:off x="6000750" y="1316186"/>
            <a:ext cx="4061702" cy="18613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/>
              <a:t>Bozadziev</a:t>
            </a:r>
            <a:r>
              <a:rPr lang="cs-CZ" sz="2400" b="1" dirty="0"/>
              <a:t> s.r.o.</a:t>
            </a:r>
          </a:p>
          <a:p>
            <a:pPr algn="ctr"/>
            <a:r>
              <a:rPr lang="cs-CZ" dirty="0" err="1"/>
              <a:t>incorporation</a:t>
            </a:r>
            <a:r>
              <a:rPr lang="cs-CZ" dirty="0"/>
              <a:t>: 1. 2. 2012</a:t>
            </a:r>
          </a:p>
          <a:p>
            <a:pPr algn="ctr"/>
            <a:r>
              <a:rPr lang="cs-CZ" dirty="0" err="1"/>
              <a:t>decision</a:t>
            </a:r>
            <a:r>
              <a:rPr lang="cs-CZ" dirty="0"/>
              <a:t> on </a:t>
            </a:r>
            <a:r>
              <a:rPr lang="cs-CZ" dirty="0" err="1"/>
              <a:t>issue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bonds</a:t>
            </a:r>
            <a:r>
              <a:rPr lang="cs-CZ" dirty="0"/>
              <a:t> (10M CZK): 19.11.2012</a:t>
            </a:r>
          </a:p>
          <a:p>
            <a:pPr algn="ctr"/>
            <a:r>
              <a:rPr lang="cs-CZ" dirty="0" err="1"/>
              <a:t>executives</a:t>
            </a:r>
            <a:r>
              <a:rPr lang="cs-CZ" dirty="0"/>
              <a:t> = </a:t>
            </a:r>
            <a:r>
              <a:rPr lang="cs-CZ" dirty="0" err="1"/>
              <a:t>shareholders</a:t>
            </a:r>
            <a:endParaRPr 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2069CC-40B7-680F-52C2-DACC0963601C}"/>
              </a:ext>
            </a:extLst>
          </p:cNvPr>
          <p:cNvSpPr/>
          <p:nvPr/>
        </p:nvSpPr>
        <p:spPr>
          <a:xfrm>
            <a:off x="4640580" y="4469130"/>
            <a:ext cx="2286000" cy="800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shareholder</a:t>
            </a:r>
            <a:endParaRPr lang="cs-CZ" dirty="0"/>
          </a:p>
          <a:p>
            <a:pPr algn="ctr"/>
            <a:r>
              <a:rPr lang="cs-CZ" dirty="0"/>
              <a:t> MUDr. I.B.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1450D3-E238-AC00-F293-AFC23A78C52A}"/>
              </a:ext>
            </a:extLst>
          </p:cNvPr>
          <p:cNvSpPr/>
          <p:nvPr/>
        </p:nvSpPr>
        <p:spPr>
          <a:xfrm>
            <a:off x="9105902" y="4469130"/>
            <a:ext cx="2286000" cy="800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shareholder</a:t>
            </a:r>
            <a:endParaRPr lang="cs-CZ" dirty="0"/>
          </a:p>
          <a:p>
            <a:pPr algn="ctr"/>
            <a:r>
              <a:rPr lang="cs-CZ" dirty="0"/>
              <a:t> MUDr. Z.B.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217BBF9-350E-70FA-17DF-4D1903377F83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6926580" y="4869180"/>
            <a:ext cx="2179322" cy="0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6124705-F6A6-482F-49D4-AC747805DB62}"/>
              </a:ext>
            </a:extLst>
          </p:cNvPr>
          <p:cNvSpPr txBox="1"/>
          <p:nvPr/>
        </p:nvSpPr>
        <p:spPr>
          <a:xfrm>
            <a:off x="7418070" y="4884539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spouses</a:t>
            </a:r>
            <a:endParaRPr lang="cs-CZ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E63D7C2-4E3C-7984-79F8-6D8F73962161}"/>
              </a:ext>
            </a:extLst>
          </p:cNvPr>
          <p:cNvCxnSpPr>
            <a:cxnSpLocks/>
          </p:cNvCxnSpPr>
          <p:nvPr/>
        </p:nvCxnSpPr>
        <p:spPr>
          <a:xfrm flipV="1">
            <a:off x="6110869" y="3185059"/>
            <a:ext cx="0" cy="12458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0280470-CE32-A21B-9952-7AEC6D9867E3}"/>
              </a:ext>
            </a:extLst>
          </p:cNvPr>
          <p:cNvCxnSpPr>
            <a:cxnSpLocks/>
          </p:cNvCxnSpPr>
          <p:nvPr/>
        </p:nvCxnSpPr>
        <p:spPr>
          <a:xfrm flipV="1">
            <a:off x="9792133" y="3185059"/>
            <a:ext cx="0" cy="12840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39F2E1-8E34-BD10-3816-FADD073BE306}"/>
              </a:ext>
            </a:extLst>
          </p:cNvPr>
          <p:cNvSpPr txBox="1"/>
          <p:nvPr/>
        </p:nvSpPr>
        <p:spPr>
          <a:xfrm>
            <a:off x="5287589" y="3564674"/>
            <a:ext cx="742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share</a:t>
            </a:r>
            <a:endParaRPr lang="cs-CZ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2E20ED-EE71-52E3-2D75-50EF9875D112}"/>
              </a:ext>
            </a:extLst>
          </p:cNvPr>
          <p:cNvSpPr txBox="1"/>
          <p:nvPr/>
        </p:nvSpPr>
        <p:spPr>
          <a:xfrm>
            <a:off x="9839583" y="3564674"/>
            <a:ext cx="74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share</a:t>
            </a:r>
            <a:endParaRPr lang="cs-CZ" dirty="0"/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2A5817F4-DA4F-9842-F0E2-86C63C4DC945}"/>
              </a:ext>
            </a:extLst>
          </p:cNvPr>
          <p:cNvCxnSpPr>
            <a:cxnSpLocks/>
          </p:cNvCxnSpPr>
          <p:nvPr/>
        </p:nvCxnSpPr>
        <p:spPr>
          <a:xfrm rot="5400000">
            <a:off x="3835083" y="2520105"/>
            <a:ext cx="2914651" cy="1390626"/>
          </a:xfrm>
          <a:prstGeom prst="bentConnector4">
            <a:avLst>
              <a:gd name="adj1" fmla="val -203"/>
              <a:gd name="adj2" fmla="val 266005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C642DC1-5611-989E-DE23-5BA3537E4C44}"/>
              </a:ext>
            </a:extLst>
          </p:cNvPr>
          <p:cNvSpPr txBox="1"/>
          <p:nvPr/>
        </p:nvSpPr>
        <p:spPr>
          <a:xfrm>
            <a:off x="553179" y="2446395"/>
            <a:ext cx="1972468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noProof="0" dirty="0">
                <a:solidFill>
                  <a:srgbClr val="FF0000"/>
                </a:solidFill>
              </a:rPr>
              <a:t>Agreement on transfer of business enterprise </a:t>
            </a:r>
          </a:p>
          <a:p>
            <a:r>
              <a:rPr lang="en-AU" noProof="0" dirty="0">
                <a:solidFill>
                  <a:srgbClr val="FF0000"/>
                </a:solidFill>
              </a:rPr>
              <a:t>for 11,5M CZK</a:t>
            </a:r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AD343FEA-5852-8366-315C-8281D6D0C27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273010" y="2767846"/>
            <a:ext cx="2078295" cy="1320344"/>
          </a:xfrm>
          <a:prstGeom prst="bentConnector3">
            <a:avLst>
              <a:gd name="adj1" fmla="val 99331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368DB1D-CE8D-BF5A-D9CC-5BC54ABF5718}"/>
              </a:ext>
            </a:extLst>
          </p:cNvPr>
          <p:cNvSpPr txBox="1"/>
          <p:nvPr/>
        </p:nvSpPr>
        <p:spPr>
          <a:xfrm>
            <a:off x="7256661" y="3280362"/>
            <a:ext cx="163619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Increase of the registered capital with 2,3M CZK</a:t>
            </a:r>
          </a:p>
        </p:txBody>
      </p: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050E035C-03DA-7630-F58D-B3A70F1E959E}"/>
              </a:ext>
            </a:extLst>
          </p:cNvPr>
          <p:cNvCxnSpPr>
            <a:cxnSpLocks/>
          </p:cNvCxnSpPr>
          <p:nvPr/>
        </p:nvCxnSpPr>
        <p:spPr>
          <a:xfrm rot="16200000" flipV="1">
            <a:off x="9376871" y="3121597"/>
            <a:ext cx="2056420" cy="634716"/>
          </a:xfrm>
          <a:prstGeom prst="bentConnector3">
            <a:avLst>
              <a:gd name="adj1" fmla="val 99855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A2690913-AB96-09A7-4225-58502F29E52C}"/>
              </a:ext>
            </a:extLst>
          </p:cNvPr>
          <p:cNvSpPr txBox="1"/>
          <p:nvPr/>
        </p:nvSpPr>
        <p:spPr>
          <a:xfrm>
            <a:off x="10747710" y="2900104"/>
            <a:ext cx="150586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Subscription of bonds</a:t>
            </a:r>
            <a:endParaRPr lang="en-AU" noProof="0" dirty="0">
              <a:solidFill>
                <a:srgbClr val="FF0000"/>
              </a:solidFill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4354D50-32DD-3E84-3FF5-85EA7D6AA8D5}"/>
              </a:ext>
            </a:extLst>
          </p:cNvPr>
          <p:cNvCxnSpPr>
            <a:cxnSpLocks/>
          </p:cNvCxnSpPr>
          <p:nvPr/>
        </p:nvCxnSpPr>
        <p:spPr>
          <a:xfrm flipV="1">
            <a:off x="6595779" y="3185059"/>
            <a:ext cx="0" cy="12458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C2769E0-68A8-68CA-7D88-AEED57687F3D}"/>
              </a:ext>
            </a:extLst>
          </p:cNvPr>
          <p:cNvCxnSpPr>
            <a:cxnSpLocks/>
          </p:cNvCxnSpPr>
          <p:nvPr/>
        </p:nvCxnSpPr>
        <p:spPr>
          <a:xfrm flipV="1">
            <a:off x="9279515" y="3165953"/>
            <a:ext cx="0" cy="12840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250C699-5AA8-F50A-E2D9-8B76BCD701EB}"/>
              </a:ext>
            </a:extLst>
          </p:cNvPr>
          <p:cNvSpPr txBox="1"/>
          <p:nvPr/>
        </p:nvSpPr>
        <p:spPr>
          <a:xfrm>
            <a:off x="3207306" y="3029104"/>
            <a:ext cx="163619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Subscription of bonds</a:t>
            </a:r>
          </a:p>
        </p:txBody>
      </p:sp>
    </p:spTree>
    <p:extLst>
      <p:ext uri="{BB962C8B-B14F-4D97-AF65-F5344CB8AC3E}">
        <p14:creationId xmlns:p14="http://schemas.microsoft.com/office/powerpoint/2010/main" val="229395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7FA5D-8334-BD5C-9595-6499AACCF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noProof="0" dirty="0"/>
              <a:t>Potential topics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E0396-83F9-FFC1-8896-9E0117472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noProof="0" dirty="0"/>
              <a:t>1. The boundaries between the taxpayer's right to choose the most economically advantageous option and the boundaries between situations that can be assessed as an abuse of law</a:t>
            </a:r>
          </a:p>
          <a:p>
            <a:pPr marL="0" indent="0" algn="just">
              <a:buNone/>
            </a:pPr>
            <a:r>
              <a:rPr lang="en-US" noProof="0" dirty="0"/>
              <a:t>2. Consequences of the conclusion on the abuse of law for an individual case (complete disregard for transactions vs. finding a balanced solution)</a:t>
            </a:r>
          </a:p>
          <a:p>
            <a:pPr marL="0" indent="0" algn="just">
              <a:buNone/>
            </a:pPr>
            <a:r>
              <a:rPr lang="en-US" noProof="0" dirty="0"/>
              <a:t>3. The question of punishment in the level of criminal law - can the abuse of law be criminal?</a:t>
            </a:r>
          </a:p>
          <a:p>
            <a:pPr marL="0" indent="0">
              <a:buNone/>
            </a:pP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53100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20B2B-3901-693E-543B-F578AECD8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7" name="Zástupný obsah 16" descr="Obsah obrázku oblečení, osoba, muž, boty&#10;&#10;Popis byl vytvořen automaticky">
            <a:extLst>
              <a:ext uri="{FF2B5EF4-FFF2-40B4-BE49-F238E27FC236}">
                <a16:creationId xmlns:a16="http://schemas.microsoft.com/office/drawing/2014/main" id="{1CFEAE1A-4198-02C9-FFBD-2CC839CA6D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-927744"/>
            <a:ext cx="12192001" cy="8044352"/>
          </a:xfrm>
        </p:spPr>
      </p:pic>
      <p:grpSp>
        <p:nvGrpSpPr>
          <p:cNvPr id="4" name="Skupina 3">
            <a:extLst>
              <a:ext uri="{FF2B5EF4-FFF2-40B4-BE49-F238E27FC236}">
                <a16:creationId xmlns:a16="http://schemas.microsoft.com/office/drawing/2014/main" id="{3DB4CD1A-D1B8-8CE9-7930-E42E10A8F273}"/>
              </a:ext>
            </a:extLst>
          </p:cNvPr>
          <p:cNvGrpSpPr/>
          <p:nvPr/>
        </p:nvGrpSpPr>
        <p:grpSpPr>
          <a:xfrm>
            <a:off x="3464828" y="294578"/>
            <a:ext cx="8727172" cy="599177"/>
            <a:chOff x="0" y="292692"/>
            <a:chExt cx="8500631" cy="599177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2A5FC310-DC3A-E832-2147-EE1F2AFA81F0}"/>
                </a:ext>
              </a:extLst>
            </p:cNvPr>
            <p:cNvCxnSpPr/>
            <p:nvPr/>
          </p:nvCxnSpPr>
          <p:spPr>
            <a:xfrm>
              <a:off x="0" y="798182"/>
              <a:ext cx="4093698" cy="0"/>
            </a:xfrm>
            <a:prstGeom prst="line">
              <a:avLst/>
            </a:prstGeom>
            <a:ln w="25400" cmpd="thinThick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56CA259E-6BEE-E51E-25E5-45F45F6A4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0016" y="292692"/>
              <a:ext cx="5090615" cy="599177"/>
            </a:xfrm>
            <a:prstGeom prst="rect">
              <a:avLst/>
            </a:prstGeom>
          </p:spPr>
        </p:pic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37D54AAF-8DEA-5BE0-4C2E-9E8B44F75732}"/>
                </a:ext>
              </a:extLst>
            </p:cNvPr>
            <p:cNvCxnSpPr/>
            <p:nvPr/>
          </p:nvCxnSpPr>
          <p:spPr>
            <a:xfrm>
              <a:off x="7731505" y="798182"/>
              <a:ext cx="649169" cy="0"/>
            </a:xfrm>
            <a:prstGeom prst="line">
              <a:avLst/>
            </a:prstGeom>
            <a:ln w="25400" cmpd="thinThick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F43D872-8685-0A5A-B343-90042797A3A1}"/>
              </a:ext>
            </a:extLst>
          </p:cNvPr>
          <p:cNvSpPr txBox="1"/>
          <p:nvPr/>
        </p:nvSpPr>
        <p:spPr>
          <a:xfrm>
            <a:off x="2821899" y="5946091"/>
            <a:ext cx="60935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cs-CZ" sz="1800" b="1" dirty="0">
                <a:ea typeface="Cambria" panose="02040503050406030204" pitchFamily="18" charset="0"/>
              </a:rPr>
              <a:t>Na Poříčí 1079/3a, </a:t>
            </a:r>
            <a:r>
              <a:rPr lang="en-GB" sz="1800" b="1" dirty="0">
                <a:ea typeface="Cambria" panose="02040503050406030204" pitchFamily="18" charset="0"/>
              </a:rPr>
              <a:t>11</a:t>
            </a:r>
            <a:r>
              <a:rPr lang="cs-CZ" sz="1800" b="1" dirty="0">
                <a:ea typeface="Cambria" panose="02040503050406030204" pitchFamily="18" charset="0"/>
              </a:rPr>
              <a:t>0</a:t>
            </a:r>
            <a:r>
              <a:rPr lang="en-GB" sz="1800" b="1" dirty="0">
                <a:ea typeface="Cambria" panose="02040503050406030204" pitchFamily="18" charset="0"/>
              </a:rPr>
              <a:t> 00 Praha 1</a:t>
            </a:r>
          </a:p>
          <a:p>
            <a:pPr marL="0" indent="0" algn="ctr">
              <a:buNone/>
            </a:pPr>
            <a:r>
              <a:rPr lang="cs-CZ" sz="1800" dirty="0">
                <a:ea typeface="Cambria" panose="02040503050406030204" pitchFamily="18" charset="0"/>
              </a:rPr>
              <a:t>+ 420 </a:t>
            </a:r>
            <a:r>
              <a:rPr lang="en-GB" sz="1800" dirty="0">
                <a:ea typeface="Cambria" panose="02040503050406030204" pitchFamily="18" charset="0"/>
              </a:rPr>
              <a:t>777 601</a:t>
            </a:r>
            <a:r>
              <a:rPr lang="cs-CZ" sz="1800" dirty="0">
                <a:ea typeface="Cambria" panose="02040503050406030204" pitchFamily="18" charset="0"/>
              </a:rPr>
              <a:t> </a:t>
            </a:r>
            <a:r>
              <a:rPr lang="en-GB" sz="1800" dirty="0">
                <a:ea typeface="Cambria" panose="02040503050406030204" pitchFamily="18" charset="0"/>
              </a:rPr>
              <a:t>114</a:t>
            </a:r>
            <a:r>
              <a:rPr lang="cs-CZ" sz="1800" dirty="0">
                <a:ea typeface="Cambria" panose="02040503050406030204" pitchFamily="18" charset="0"/>
              </a:rPr>
              <a:t>  |   </a:t>
            </a:r>
            <a:r>
              <a:rPr lang="en-GB" sz="1800" dirty="0"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info@brizatrubac.cz</a:t>
            </a:r>
            <a:r>
              <a:rPr lang="cs-CZ" sz="1800" dirty="0">
                <a:ea typeface="Cambria" panose="02040503050406030204" pitchFamily="18" charset="0"/>
              </a:rPr>
              <a:t>  |  </a:t>
            </a:r>
            <a:r>
              <a:rPr lang="cs-CZ" sz="1800" dirty="0"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www.brizatrubac.cz</a:t>
            </a:r>
            <a:endParaRPr lang="cs-CZ" sz="1800" dirty="0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1772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258</Words>
  <Application>Microsoft Macintosh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Motiv Office</vt:lpstr>
      <vt:lpstr>ABUSE OF TAX LAW Case law on crown bonds   Bratislava, 21.01.2025</vt:lpstr>
      <vt:lpstr>PowerPoint Presentation</vt:lpstr>
      <vt:lpstr>PowerPoint Presentation</vt:lpstr>
      <vt:lpstr>Potential topics for discussion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ZÁKONÍK PRÁCE pro liniový management, mistry a další vedoucí pracovníky</dc:title>
  <dc:creator>Adriana Smokoňová | Bříza &amp; Trubač</dc:creator>
  <cp:lastModifiedBy>Patrik Koželuha | Bříza &amp; Trubač</cp:lastModifiedBy>
  <cp:revision>8</cp:revision>
  <dcterms:created xsi:type="dcterms:W3CDTF">2024-02-01T10:13:13Z</dcterms:created>
  <dcterms:modified xsi:type="dcterms:W3CDTF">2025-01-20T08:39:58Z</dcterms:modified>
</cp:coreProperties>
</file>