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94660"/>
  </p:normalViewPr>
  <p:slideViewPr>
    <p:cSldViewPr snapToGrid="0">
      <p:cViewPr varScale="1">
        <p:scale>
          <a:sx n="55" d="100"/>
          <a:sy n="55" d="100"/>
        </p:scale>
        <p:origin x="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FF46A-9D84-4FC8-8BC1-0346702D892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4868-BDA8-4170-82C7-6D904B2ED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7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DF4868-BDA8-4170-82C7-6D904B2EDF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EB124-D099-5F62-4434-0493B5B2E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F23C70-96FC-3D5E-C9DB-F8F8DDC01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56B1D-B88C-FD1A-23C3-EF0ADBD5D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5C7B8-A7D3-8F27-0BBA-368BB9721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02B00-88CB-B1E5-A941-8DE80317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2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1EBB8-4F18-92FA-6479-A1F3CFBDC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12389-9CBF-594B-94C7-D55217935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6CCC6-F91E-588D-50EF-6FC84F2D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B923A-0FF1-B218-0364-27EC1B20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0814A-5713-D864-C118-C3DE7F2C8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7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456D9A-AEEE-5538-5481-E3A404BF6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87877-53D5-BBC8-6E97-800EFE3665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4C477-B899-5EB0-6648-6FB8125E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CF8A0-580E-4067-8843-80940F76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35859-1BDE-5713-69F2-0A5CFA5B8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2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4B309-3AF9-A762-8949-C23AC0B0C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844CD-7CCB-8D99-0E71-A941663F8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E01FF-E0C5-E538-4A81-01C6690A2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A4B9E-9B01-FBF8-2149-B96AF4CE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11733-3A17-C630-F566-54E841B3E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8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BF968-1B81-15CC-4184-15F27CB27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8FFA7-6886-7EFD-A955-34AC94794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B5B6F-EE31-BD60-8B47-9DC244DA2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D943E-036C-D820-62FC-355F18FB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B2BF9-9378-8E84-F8CF-37F39ECC1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9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38221-8D46-D8A5-FE7B-5CF40A595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18613-8023-D667-71F4-C3EFE0FE9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3718A-1D3E-E43C-CBFF-10D09991C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735DA-B3BC-A010-5E31-66760BD55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947F3-D0CB-A731-1568-91F051F7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C6B5D-0DA3-28FF-4A25-63D9082CE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0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94ACE-ADDD-9156-CF9A-43FBB5D1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FFF39-973C-6EAE-6635-8502C0471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A0823F-0051-F12C-2B42-8C1EE6DB4F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93BB72-597A-88C3-9D11-185CFFDCD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934D4C-6B4F-067A-DAEA-3D67E47FC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177C53-4749-CEE4-1312-C34BA4D4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4D68B7-6C0C-F8A0-1113-CCABE8B5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E9EF32-35D6-E9AE-CDD9-C9572671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8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A0B19-780F-C4ED-75DD-83C02183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78A0DF-FED6-5D91-7F98-72CFE6AE7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18AC07-91DC-6BC4-FC40-617FC4DA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472C8-7770-BF7B-AA99-D7231695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6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034AB7-8420-D90F-FA64-91BC10288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A1C8B8-D184-4E8B-A709-37D0F556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5613DB-F285-3B87-88CD-C95E0277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4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FCFA1-DD4B-AD89-4EF1-23CEAF9E0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B04AB-C105-107B-2D29-4F1432E19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1B008-816E-9474-2D05-6336E706D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26013-8C95-F490-4A27-DFF580BC0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ACEF2-65BC-3B32-AD6D-C6DA59CE8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F1E98-B4AF-9AC5-974F-08827885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5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0362A-5277-669E-B98D-601FF8C4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79B163-3FE0-F8C3-A703-566791D044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16676-D710-56E4-A447-4F79A8B84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2CD37-5A5C-F639-FDF0-03AA120B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7DB55-D061-8DFE-1AA1-D0373904B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AB654-A561-0E44-9C17-E5B56B88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5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8EA411-831D-E8AA-D25C-DC34F6E51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B1CAEB-6C26-E57D-67DA-4FDC1D159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9E6A-CAC9-8CEF-F361-AA7B5DDC9B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8BED3-C307-44E0-AF9E-D0C8FAC916E1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81A47-D09B-355C-71F4-E372E6892E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3DA5D-B991-268B-0145-762E97376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67572-E820-4216-8663-D43A2AF42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0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9FBEE2A-6376-4854-22D5-21F6B94B977A}"/>
              </a:ext>
            </a:extLst>
          </p:cNvPr>
          <p:cNvSpPr/>
          <p:nvPr/>
        </p:nvSpPr>
        <p:spPr>
          <a:xfrm>
            <a:off x="1816891" y="5687274"/>
            <a:ext cx="2628335" cy="78293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chemeClr val="tx1"/>
                </a:solidFill>
              </a:rPr>
              <a:t>SPP, a.s.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9E8C580-02D2-756A-C929-393AA5B2709E}"/>
              </a:ext>
            </a:extLst>
          </p:cNvPr>
          <p:cNvSpPr/>
          <p:nvPr/>
        </p:nvSpPr>
        <p:spPr>
          <a:xfrm>
            <a:off x="1747950" y="1402380"/>
            <a:ext cx="1944086" cy="912910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solidFill>
                  <a:schemeClr val="tx1"/>
                </a:solidFill>
              </a:rPr>
              <a:t>Ruhrgas AG (DE)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19916EE-9C8D-0082-7D36-765412E3D4C3}"/>
              </a:ext>
            </a:extLst>
          </p:cNvPr>
          <p:cNvSpPr/>
          <p:nvPr/>
        </p:nvSpPr>
        <p:spPr>
          <a:xfrm>
            <a:off x="3829606" y="1418926"/>
            <a:ext cx="1969465" cy="912910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>
                <a:solidFill>
                  <a:schemeClr val="tx1"/>
                </a:solidFill>
              </a:rPr>
              <a:t>G.D.F. International (FR)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AAC9090-4F72-A380-DDA4-83E4CE9E326D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3652574" y="2331836"/>
            <a:ext cx="1161765" cy="3342997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67A80DC-6303-389A-41F0-999E91834057}"/>
              </a:ext>
            </a:extLst>
          </p:cNvPr>
          <p:cNvSpPr txBox="1"/>
          <p:nvPr/>
        </p:nvSpPr>
        <p:spPr>
          <a:xfrm>
            <a:off x="4135528" y="4333296"/>
            <a:ext cx="909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24,5 %</a:t>
            </a:r>
            <a:endParaRPr lang="en-US" sz="16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04B58F-FB59-9CD2-D107-D88D7712D02B}"/>
              </a:ext>
            </a:extLst>
          </p:cNvPr>
          <p:cNvSpPr txBox="1"/>
          <p:nvPr/>
        </p:nvSpPr>
        <p:spPr>
          <a:xfrm>
            <a:off x="2914979" y="4308198"/>
            <a:ext cx="914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24,5 %</a:t>
            </a:r>
            <a:endParaRPr lang="en-US" sz="16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136CE0F-3B28-69AA-234F-DDD225623112}"/>
              </a:ext>
            </a:extLst>
          </p:cNvPr>
          <p:cNvSpPr/>
          <p:nvPr/>
        </p:nvSpPr>
        <p:spPr>
          <a:xfrm>
            <a:off x="7582453" y="5770880"/>
            <a:ext cx="2628335" cy="78293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chemeClr val="tx1"/>
                </a:solidFill>
              </a:rPr>
              <a:t>SPP, a.s.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9C1F202-CC27-8A87-32B5-E214DD28319A}"/>
              </a:ext>
            </a:extLst>
          </p:cNvPr>
          <p:cNvSpPr/>
          <p:nvPr/>
        </p:nvSpPr>
        <p:spPr>
          <a:xfrm>
            <a:off x="7656994" y="1087120"/>
            <a:ext cx="2219228" cy="85872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>
                <a:solidFill>
                  <a:schemeClr val="tx1"/>
                </a:solidFill>
              </a:rPr>
              <a:t>Ruhrgas</a:t>
            </a:r>
            <a:r>
              <a:rPr lang="sk-SK" sz="2000" b="1" dirty="0">
                <a:solidFill>
                  <a:schemeClr val="tx1"/>
                </a:solidFill>
              </a:rPr>
              <a:t> AG (DE)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8A3CC3B-0348-8FEE-AE15-E8F850FDB1C0}"/>
              </a:ext>
            </a:extLst>
          </p:cNvPr>
          <p:cNvSpPr/>
          <p:nvPr/>
        </p:nvSpPr>
        <p:spPr>
          <a:xfrm>
            <a:off x="10043108" y="1137279"/>
            <a:ext cx="2029410" cy="78293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>
                <a:solidFill>
                  <a:schemeClr val="tx1"/>
                </a:solidFill>
              </a:rPr>
              <a:t>G.D.F. International (FR)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3E7D716-A3C8-696C-9381-C84A6A6C77E0}"/>
              </a:ext>
            </a:extLst>
          </p:cNvPr>
          <p:cNvCxnSpPr>
            <a:cxnSpLocks/>
            <a:stCxn id="42" idx="2"/>
            <a:endCxn id="62" idx="0"/>
          </p:cNvCxnSpPr>
          <p:nvPr/>
        </p:nvCxnSpPr>
        <p:spPr>
          <a:xfrm>
            <a:off x="8766608" y="1945845"/>
            <a:ext cx="0" cy="576899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ACBB05-8764-1269-D314-21D8C5413E7B}"/>
              </a:ext>
            </a:extLst>
          </p:cNvPr>
          <p:cNvCxnSpPr>
            <a:cxnSpLocks/>
          </p:cNvCxnSpPr>
          <p:nvPr/>
        </p:nvCxnSpPr>
        <p:spPr>
          <a:xfrm>
            <a:off x="11100485" y="1933742"/>
            <a:ext cx="0" cy="550469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544ADB2-9C63-8FD9-FF0F-BC4A5A361EC5}"/>
              </a:ext>
            </a:extLst>
          </p:cNvPr>
          <p:cNvCxnSpPr>
            <a:cxnSpLocks/>
            <a:stCxn id="56" idx="2"/>
          </p:cNvCxnSpPr>
          <p:nvPr/>
        </p:nvCxnSpPr>
        <p:spPr>
          <a:xfrm flipH="1">
            <a:off x="9514390" y="4715452"/>
            <a:ext cx="723665" cy="1055428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317E967A-C906-055B-B382-BDF9CF86132D}"/>
              </a:ext>
            </a:extLst>
          </p:cNvPr>
          <p:cNvSpPr txBox="1"/>
          <p:nvPr/>
        </p:nvSpPr>
        <p:spPr>
          <a:xfrm>
            <a:off x="11056319" y="2039699"/>
            <a:ext cx="909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100 %</a:t>
            </a:r>
            <a:endParaRPr lang="en-US" sz="16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7F12C7-BFAC-4C75-8700-C0AEACCA510B}"/>
              </a:ext>
            </a:extLst>
          </p:cNvPr>
          <p:cNvSpPr txBox="1"/>
          <p:nvPr/>
        </p:nvSpPr>
        <p:spPr>
          <a:xfrm>
            <a:off x="8048532" y="2102116"/>
            <a:ext cx="848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100 %</a:t>
            </a:r>
            <a:endParaRPr lang="en-US" sz="16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D68C153-B915-86E0-7A4E-1045A4EABF59}"/>
              </a:ext>
            </a:extLst>
          </p:cNvPr>
          <p:cNvSpPr txBox="1"/>
          <p:nvPr/>
        </p:nvSpPr>
        <p:spPr>
          <a:xfrm>
            <a:off x="9936413" y="5113070"/>
            <a:ext cx="851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49 %</a:t>
            </a:r>
            <a:endParaRPr lang="en-US" sz="1600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4E5303C-E54C-71F9-56EE-7F2031CE09A1}"/>
              </a:ext>
            </a:extLst>
          </p:cNvPr>
          <p:cNvCxnSpPr>
            <a:cxnSpLocks/>
          </p:cNvCxnSpPr>
          <p:nvPr/>
        </p:nvCxnSpPr>
        <p:spPr>
          <a:xfrm>
            <a:off x="6096000" y="1137279"/>
            <a:ext cx="0" cy="5390521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182C93F-C208-6A92-EDF5-17EDC6BBE761}"/>
              </a:ext>
            </a:extLst>
          </p:cNvPr>
          <p:cNvSpPr txBox="1"/>
          <p:nvPr/>
        </p:nvSpPr>
        <p:spPr>
          <a:xfrm>
            <a:off x="282729" y="590309"/>
            <a:ext cx="1493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err="1">
                <a:solidFill>
                  <a:schemeClr val="accent5">
                    <a:lumMod val="75000"/>
                  </a:schemeClr>
                </a:solidFill>
              </a:rPr>
              <a:t>March</a:t>
            </a:r>
            <a:r>
              <a:rPr lang="sk-SK" sz="2000" b="1" dirty="0">
                <a:solidFill>
                  <a:schemeClr val="accent5">
                    <a:lumMod val="75000"/>
                  </a:schemeClr>
                </a:solidFill>
              </a:rPr>
              <a:t> 2002 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2BF9C2E-C34A-4841-694B-BC277B53B367}"/>
              </a:ext>
            </a:extLst>
          </p:cNvPr>
          <p:cNvSpPr txBox="1"/>
          <p:nvPr/>
        </p:nvSpPr>
        <p:spPr>
          <a:xfrm>
            <a:off x="10627619" y="504793"/>
            <a:ext cx="1281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err="1">
                <a:solidFill>
                  <a:schemeClr val="accent5">
                    <a:lumMod val="75000"/>
                  </a:schemeClr>
                </a:solidFill>
              </a:rPr>
              <a:t>June</a:t>
            </a:r>
            <a:r>
              <a:rPr lang="sk-SK" sz="2000" b="1" dirty="0">
                <a:solidFill>
                  <a:schemeClr val="accent5">
                    <a:lumMod val="75000"/>
                  </a:schemeClr>
                </a:solidFill>
              </a:rPr>
              <a:t> 2003 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479F181F-087E-8D8C-B01E-BC82B29FFB80}"/>
              </a:ext>
            </a:extLst>
          </p:cNvPr>
          <p:cNvSpPr/>
          <p:nvPr/>
        </p:nvSpPr>
        <p:spPr>
          <a:xfrm>
            <a:off x="9128441" y="3932517"/>
            <a:ext cx="2219228" cy="78293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>
                <a:solidFill>
                  <a:schemeClr val="tx1"/>
                </a:solidFill>
              </a:rPr>
              <a:t>Slovak Gas Holding B.V. </a:t>
            </a:r>
            <a:r>
              <a:rPr lang="sk-SK" b="1" dirty="0">
                <a:solidFill>
                  <a:schemeClr val="tx1"/>
                </a:solidFill>
              </a:rPr>
              <a:t> (NED)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386397DE-075A-74C1-B13C-61F7605979C3}"/>
              </a:ext>
            </a:extLst>
          </p:cNvPr>
          <p:cNvSpPr/>
          <p:nvPr/>
        </p:nvSpPr>
        <p:spPr>
          <a:xfrm>
            <a:off x="7656994" y="2522744"/>
            <a:ext cx="2219228" cy="78293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Ruhrgas Mittel- und Osteuropa GmbH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79E08177-2FC8-97EF-824A-52E4007657D7}"/>
              </a:ext>
            </a:extLst>
          </p:cNvPr>
          <p:cNvSpPr/>
          <p:nvPr/>
        </p:nvSpPr>
        <p:spPr>
          <a:xfrm>
            <a:off x="10043108" y="2491412"/>
            <a:ext cx="2007576" cy="78293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G.D.F. </a:t>
            </a:r>
            <a:r>
              <a:rPr lang="fr-FR" sz="1600" b="1" dirty="0">
                <a:solidFill>
                  <a:schemeClr val="tx1"/>
                </a:solidFill>
              </a:rPr>
              <a:t>Investissement</a:t>
            </a:r>
            <a:r>
              <a:rPr lang="fr-FR" b="1" dirty="0">
                <a:solidFill>
                  <a:schemeClr val="tx1"/>
                </a:solidFill>
              </a:rPr>
              <a:t> 2 SA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9DDE3A-FEAA-D9C5-D73F-A0730C0FFCDA}"/>
              </a:ext>
            </a:extLst>
          </p:cNvPr>
          <p:cNvCxnSpPr>
            <a:cxnSpLocks/>
            <a:stCxn id="62" idx="2"/>
          </p:cNvCxnSpPr>
          <p:nvPr/>
        </p:nvCxnSpPr>
        <p:spPr>
          <a:xfrm>
            <a:off x="8766608" y="3305679"/>
            <a:ext cx="1276500" cy="626838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1BAD106B-102A-D91E-086B-160A8D88383D}"/>
              </a:ext>
            </a:extLst>
          </p:cNvPr>
          <p:cNvSpPr txBox="1"/>
          <p:nvPr/>
        </p:nvSpPr>
        <p:spPr>
          <a:xfrm>
            <a:off x="8661055" y="3529128"/>
            <a:ext cx="764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50 %</a:t>
            </a:r>
            <a:endParaRPr lang="en-US" sz="16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D54B99E-9BFC-8EAF-E4D1-69DF8CFE5B22}"/>
              </a:ext>
            </a:extLst>
          </p:cNvPr>
          <p:cNvSpPr txBox="1"/>
          <p:nvPr/>
        </p:nvSpPr>
        <p:spPr>
          <a:xfrm>
            <a:off x="10759571" y="3479768"/>
            <a:ext cx="724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50 %</a:t>
            </a:r>
            <a:endParaRPr lang="en-US" sz="1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6B37AE9-17F8-97EC-225A-A4EB47C8B0AF}"/>
              </a:ext>
            </a:extLst>
          </p:cNvPr>
          <p:cNvSpPr/>
          <p:nvPr/>
        </p:nvSpPr>
        <p:spPr>
          <a:xfrm>
            <a:off x="228018" y="2971562"/>
            <a:ext cx="2314942" cy="763766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chemeClr val="tx1"/>
                </a:solidFill>
              </a:rPr>
              <a:t>Slovenská republika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6D81953-B4F6-024C-46C9-68C7C90749E4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1385489" y="3735328"/>
            <a:ext cx="1221812" cy="1939505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667D683-030D-B3DB-1830-B9460B4C0873}"/>
              </a:ext>
            </a:extLst>
          </p:cNvPr>
          <p:cNvSpPr txBox="1"/>
          <p:nvPr/>
        </p:nvSpPr>
        <p:spPr>
          <a:xfrm>
            <a:off x="7060507" y="5100602"/>
            <a:ext cx="851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51 %</a:t>
            </a:r>
            <a:endParaRPr lang="en-US" sz="1600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8C78C4E-234E-78E3-774D-1716E544F202}"/>
              </a:ext>
            </a:extLst>
          </p:cNvPr>
          <p:cNvSpPr/>
          <p:nvPr/>
        </p:nvSpPr>
        <p:spPr>
          <a:xfrm>
            <a:off x="6399286" y="3912519"/>
            <a:ext cx="1923799" cy="867005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>
                <a:solidFill>
                  <a:schemeClr val="tx1"/>
                </a:solidFill>
              </a:rPr>
              <a:t>Slovenská republika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CF8803-E58B-597C-5D4E-A4CF4C17D8BF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7361186" y="4779524"/>
            <a:ext cx="1076758" cy="991356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1D4978F-6829-EEF8-1F6D-667EB6BFB276}"/>
              </a:ext>
            </a:extLst>
          </p:cNvPr>
          <p:cNvCxnSpPr>
            <a:cxnSpLocks/>
            <a:stCxn id="12" idx="2"/>
            <a:endCxn id="10" idx="0"/>
          </p:cNvCxnSpPr>
          <p:nvPr/>
        </p:nvCxnSpPr>
        <p:spPr>
          <a:xfrm>
            <a:off x="2719993" y="2315290"/>
            <a:ext cx="411066" cy="3371984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ADD83B-0D42-0981-39E7-72DFA685E048}"/>
              </a:ext>
            </a:extLst>
          </p:cNvPr>
          <p:cNvSpPr txBox="1"/>
          <p:nvPr/>
        </p:nvSpPr>
        <p:spPr>
          <a:xfrm>
            <a:off x="1159911" y="4376950"/>
            <a:ext cx="851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/>
              <a:t>51 %</a:t>
            </a:r>
            <a:endParaRPr lang="en-US" sz="16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A135E55-7EBA-E06B-085B-75B8ED1DA236}"/>
              </a:ext>
            </a:extLst>
          </p:cNvPr>
          <p:cNvSpPr txBox="1"/>
          <p:nvPr/>
        </p:nvSpPr>
        <p:spPr>
          <a:xfrm>
            <a:off x="4350086" y="153604"/>
            <a:ext cx="3972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err="1">
                <a:solidFill>
                  <a:schemeClr val="accent1">
                    <a:lumMod val="50000"/>
                  </a:schemeClr>
                </a:solidFill>
              </a:rPr>
              <a:t>Ownership</a:t>
            </a:r>
            <a:r>
              <a:rPr lang="sk-SK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k-SK" sz="2400" b="1" dirty="0" err="1">
                <a:solidFill>
                  <a:schemeClr val="accent1">
                    <a:lumMod val="50000"/>
                  </a:schemeClr>
                </a:solidFill>
              </a:rPr>
              <a:t>Structure</a:t>
            </a:r>
            <a:endParaRPr lang="sk-SK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sk-SK" sz="2400" b="1" dirty="0">
                <a:solidFill>
                  <a:schemeClr val="accent1">
                    <a:lumMod val="50000"/>
                  </a:schemeClr>
                </a:solidFill>
              </a:rPr>
              <a:t>SPP, </a:t>
            </a:r>
            <a:r>
              <a:rPr lang="sk-SK" sz="2400" b="1" dirty="0" err="1">
                <a:solidFill>
                  <a:schemeClr val="accent1">
                    <a:lumMod val="50000"/>
                  </a:schemeClr>
                </a:solidFill>
              </a:rPr>
              <a:t>a.s</a:t>
            </a:r>
            <a:r>
              <a:rPr lang="sk-SK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5A30CF9-BB6E-F692-5E74-DDD5B8E5A60D}"/>
              </a:ext>
            </a:extLst>
          </p:cNvPr>
          <p:cNvCxnSpPr>
            <a:cxnSpLocks/>
            <a:stCxn id="63" idx="2"/>
          </p:cNvCxnSpPr>
          <p:nvPr/>
        </p:nvCxnSpPr>
        <p:spPr>
          <a:xfrm flipH="1">
            <a:off x="10397379" y="3274347"/>
            <a:ext cx="649517" cy="65817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617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100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PRK Partners</dc:creator>
  <cp:lastModifiedBy>PRK Partners</cp:lastModifiedBy>
  <cp:revision>11</cp:revision>
  <dcterms:created xsi:type="dcterms:W3CDTF">2024-12-31T12:02:40Z</dcterms:created>
  <dcterms:modified xsi:type="dcterms:W3CDTF">2025-01-13T10:13:35Z</dcterms:modified>
</cp:coreProperties>
</file>