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38"/>
  </p:notesMasterIdLst>
  <p:sldIdLst>
    <p:sldId id="256" r:id="rId5"/>
    <p:sldId id="277" r:id="rId6"/>
    <p:sldId id="261" r:id="rId7"/>
    <p:sldId id="300" r:id="rId8"/>
    <p:sldId id="266" r:id="rId9"/>
    <p:sldId id="264" r:id="rId10"/>
    <p:sldId id="298" r:id="rId11"/>
    <p:sldId id="265" r:id="rId12"/>
    <p:sldId id="267" r:id="rId13"/>
    <p:sldId id="273" r:id="rId14"/>
    <p:sldId id="274" r:id="rId15"/>
    <p:sldId id="275" r:id="rId16"/>
    <p:sldId id="278" r:id="rId17"/>
    <p:sldId id="279" r:id="rId18"/>
    <p:sldId id="281" r:id="rId19"/>
    <p:sldId id="282" r:id="rId20"/>
    <p:sldId id="283" r:id="rId21"/>
    <p:sldId id="297" r:id="rId22"/>
    <p:sldId id="272" r:id="rId23"/>
    <p:sldId id="285" r:id="rId24"/>
    <p:sldId id="269" r:id="rId25"/>
    <p:sldId id="286" r:id="rId26"/>
    <p:sldId id="287" r:id="rId27"/>
    <p:sldId id="284" r:id="rId28"/>
    <p:sldId id="299" r:id="rId29"/>
    <p:sldId id="268" r:id="rId30"/>
    <p:sldId id="271" r:id="rId31"/>
    <p:sldId id="289" r:id="rId32"/>
    <p:sldId id="290" r:id="rId33"/>
    <p:sldId id="291" r:id="rId34"/>
    <p:sldId id="292" r:id="rId35"/>
    <p:sldId id="296" r:id="rId36"/>
    <p:sldId id="258" r:id="rId3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6EC67ACC-D0A0-42EF-B5EC-C708019839EE}">
          <p14:sldIdLst>
            <p14:sldId id="256"/>
            <p14:sldId id="277"/>
            <p14:sldId id="261"/>
            <p14:sldId id="300"/>
            <p14:sldId id="266"/>
            <p14:sldId id="264"/>
            <p14:sldId id="298"/>
            <p14:sldId id="265"/>
            <p14:sldId id="267"/>
            <p14:sldId id="273"/>
            <p14:sldId id="274"/>
            <p14:sldId id="275"/>
            <p14:sldId id="278"/>
            <p14:sldId id="279"/>
            <p14:sldId id="281"/>
            <p14:sldId id="282"/>
            <p14:sldId id="283"/>
            <p14:sldId id="297"/>
            <p14:sldId id="272"/>
            <p14:sldId id="285"/>
            <p14:sldId id="269"/>
            <p14:sldId id="286"/>
            <p14:sldId id="287"/>
            <p14:sldId id="284"/>
            <p14:sldId id="299"/>
            <p14:sldId id="268"/>
            <p14:sldId id="271"/>
            <p14:sldId id="289"/>
            <p14:sldId id="290"/>
            <p14:sldId id="291"/>
            <p14:sldId id="292"/>
            <p14:sldId id="296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3137"/>
    <a:srgbClr val="0054A3"/>
    <a:srgbClr val="D0D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94434" autoAdjust="0"/>
  </p:normalViewPr>
  <p:slideViewPr>
    <p:cSldViewPr snapToGrid="0">
      <p:cViewPr varScale="1">
        <p:scale>
          <a:sx n="78" d="100"/>
          <a:sy n="78" d="100"/>
        </p:scale>
        <p:origin x="74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D0771-326A-4783-B531-FC8D85D9ED56}" type="doc">
      <dgm:prSet loTypeId="urn:microsoft.com/office/officeart/2005/8/layout/gear1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B231BD06-74B3-4884-B629-ADC04B5EFA6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buClr>
              <a:schemeClr val="tx1"/>
            </a:buClr>
            <a:buFontTx/>
            <a:buChar char="-"/>
          </a:pPr>
          <a:r>
            <a:rPr lang="sk-SK" sz="1600" i="1" dirty="0"/>
            <a:t>zákon č. 222/2004 Z. z. a zákon č. 2015/2019 Z. z.</a:t>
          </a:r>
          <a:endParaRPr lang="sk-SK" sz="1600" dirty="0"/>
        </a:p>
      </dgm:t>
    </dgm:pt>
    <dgm:pt modelId="{1E562108-626E-419D-B2F5-2D9C1E14DFF0}" type="parTrans" cxnId="{8F37EA4D-2168-4798-8215-041EE9BAA1DF}">
      <dgm:prSet/>
      <dgm:spPr/>
      <dgm:t>
        <a:bodyPr/>
        <a:lstStyle/>
        <a:p>
          <a:endParaRPr lang="sk-SK"/>
        </a:p>
      </dgm:t>
    </dgm:pt>
    <dgm:pt modelId="{B5FC06FD-BCFE-4AC5-B8CB-1C3D3F877F99}" type="sibTrans" cxnId="{8F37EA4D-2168-4798-8215-041EE9BAA1DF}">
      <dgm:prSet/>
      <dgm:spPr/>
      <dgm:t>
        <a:bodyPr/>
        <a:lstStyle/>
        <a:p>
          <a:endParaRPr lang="sk-SK"/>
        </a:p>
      </dgm:t>
    </dgm:pt>
    <dgm:pt modelId="{03294C1A-3C70-468B-847C-AF03009123FA}">
      <dgm:prSet phldrT="[Text]" custT="1"/>
      <dgm:spPr>
        <a:solidFill>
          <a:srgbClr val="0054A3"/>
        </a:solidFill>
      </dgm:spPr>
      <dgm:t>
        <a:bodyPr/>
        <a:lstStyle/>
        <a:p>
          <a:pPr>
            <a:buClr>
              <a:schemeClr val="tx1"/>
            </a:buClr>
            <a:buFontTx/>
            <a:buChar char="-"/>
          </a:pPr>
          <a:r>
            <a:rPr lang="sk-SK" sz="1600" i="1" dirty="0"/>
            <a:t>efektivita výkonu správy daní</a:t>
          </a:r>
          <a:endParaRPr lang="sk-SK" sz="1600" dirty="0"/>
        </a:p>
      </dgm:t>
    </dgm:pt>
    <dgm:pt modelId="{4562DBBC-23A7-4F99-8B28-707183B902E5}" type="parTrans" cxnId="{710C5E63-5B07-49B6-8441-FB8922910D9C}">
      <dgm:prSet/>
      <dgm:spPr/>
      <dgm:t>
        <a:bodyPr/>
        <a:lstStyle/>
        <a:p>
          <a:endParaRPr lang="sk-SK"/>
        </a:p>
      </dgm:t>
    </dgm:pt>
    <dgm:pt modelId="{F975C99C-A0B8-4ABC-B54C-6DB897295973}" type="sibTrans" cxnId="{710C5E63-5B07-49B6-8441-FB8922910D9C}">
      <dgm:prSet/>
      <dgm:spPr/>
      <dgm:t>
        <a:bodyPr/>
        <a:lstStyle/>
        <a:p>
          <a:endParaRPr lang="sk-SK"/>
        </a:p>
      </dgm:t>
    </dgm:pt>
    <dgm:pt modelId="{6A7E716B-B2DD-4EA5-B215-9A01551360E9}">
      <dgm:prSet phldrT="[Text]" custT="1"/>
      <dgm:spPr>
        <a:solidFill>
          <a:srgbClr val="FF0000"/>
        </a:solidFill>
      </dgm:spPr>
      <dgm:t>
        <a:bodyPr/>
        <a:lstStyle/>
        <a:p>
          <a:pPr>
            <a:buClr>
              <a:schemeClr val="tx1"/>
            </a:buClr>
            <a:buFontTx/>
            <a:buChar char="-"/>
          </a:pPr>
          <a:r>
            <a:rPr lang="sk-SK" sz="1800" i="1" dirty="0"/>
            <a:t>pravidlá EÚ od roku 2030 a otázka administratívneho zaťaženia podnikateľov</a:t>
          </a:r>
          <a:endParaRPr lang="sk-SK" sz="1800" dirty="0"/>
        </a:p>
      </dgm:t>
    </dgm:pt>
    <dgm:pt modelId="{0BF7F5E8-0323-4D1F-8D2E-DA0207EAFF01}" type="sibTrans" cxnId="{31DE5B28-D073-4F4A-ABD6-D59CDBF82D5C}">
      <dgm:prSet/>
      <dgm:spPr/>
      <dgm:t>
        <a:bodyPr/>
        <a:lstStyle/>
        <a:p>
          <a:endParaRPr lang="sk-SK"/>
        </a:p>
      </dgm:t>
    </dgm:pt>
    <dgm:pt modelId="{867B5B73-1873-4555-8471-3BCF566FFAB5}" type="parTrans" cxnId="{31DE5B28-D073-4F4A-ABD6-D59CDBF82D5C}">
      <dgm:prSet/>
      <dgm:spPr/>
      <dgm:t>
        <a:bodyPr/>
        <a:lstStyle/>
        <a:p>
          <a:endParaRPr lang="sk-SK"/>
        </a:p>
      </dgm:t>
    </dgm:pt>
    <dgm:pt modelId="{05190ECE-2A48-43A5-BB00-178667893126}" type="pres">
      <dgm:prSet presAssocID="{8DFD0771-326A-4783-B531-FC8D85D9ED5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43C0B94-6E8F-4BAE-B67F-80BF3A7681C2}" type="pres">
      <dgm:prSet presAssocID="{6A7E716B-B2DD-4EA5-B215-9A01551360E9}" presName="gear1" presStyleLbl="node1" presStyleIdx="0" presStyleCnt="3">
        <dgm:presLayoutVars>
          <dgm:chMax val="1"/>
          <dgm:bulletEnabled val="1"/>
        </dgm:presLayoutVars>
      </dgm:prSet>
      <dgm:spPr/>
    </dgm:pt>
    <dgm:pt modelId="{B69223CC-40EA-4415-80FF-9720F35A911C}" type="pres">
      <dgm:prSet presAssocID="{6A7E716B-B2DD-4EA5-B215-9A01551360E9}" presName="gear1srcNode" presStyleLbl="node1" presStyleIdx="0" presStyleCnt="3"/>
      <dgm:spPr/>
    </dgm:pt>
    <dgm:pt modelId="{60871357-6CEA-4EDD-8D4D-4B0C686611C7}" type="pres">
      <dgm:prSet presAssocID="{6A7E716B-B2DD-4EA5-B215-9A01551360E9}" presName="gear1dstNode" presStyleLbl="node1" presStyleIdx="0" presStyleCnt="3"/>
      <dgm:spPr/>
    </dgm:pt>
    <dgm:pt modelId="{58C4C1A9-CE05-4967-9F55-6FFAC17D4DAA}" type="pres">
      <dgm:prSet presAssocID="{B231BD06-74B3-4884-B629-ADC04B5EFA6C}" presName="gear2" presStyleLbl="node1" presStyleIdx="1" presStyleCnt="3">
        <dgm:presLayoutVars>
          <dgm:chMax val="1"/>
          <dgm:bulletEnabled val="1"/>
        </dgm:presLayoutVars>
      </dgm:prSet>
      <dgm:spPr/>
    </dgm:pt>
    <dgm:pt modelId="{6DD278D6-F6F2-48C2-9B1E-969065EED078}" type="pres">
      <dgm:prSet presAssocID="{B231BD06-74B3-4884-B629-ADC04B5EFA6C}" presName="gear2srcNode" presStyleLbl="node1" presStyleIdx="1" presStyleCnt="3"/>
      <dgm:spPr/>
    </dgm:pt>
    <dgm:pt modelId="{0C6B6C07-79DF-4F29-9946-8ED288144A59}" type="pres">
      <dgm:prSet presAssocID="{B231BD06-74B3-4884-B629-ADC04B5EFA6C}" presName="gear2dstNode" presStyleLbl="node1" presStyleIdx="1" presStyleCnt="3"/>
      <dgm:spPr/>
    </dgm:pt>
    <dgm:pt modelId="{A6879344-F64E-4FC1-BCA3-7AD8F726FDB5}" type="pres">
      <dgm:prSet presAssocID="{03294C1A-3C70-468B-847C-AF03009123FA}" presName="gear3" presStyleLbl="node1" presStyleIdx="2" presStyleCnt="3"/>
      <dgm:spPr/>
    </dgm:pt>
    <dgm:pt modelId="{95D23522-2D4E-4955-BD80-FB25B2C849EC}" type="pres">
      <dgm:prSet presAssocID="{03294C1A-3C70-468B-847C-AF03009123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A1D860A7-6E6A-4F7F-BEEC-C6765C94848A}" type="pres">
      <dgm:prSet presAssocID="{03294C1A-3C70-468B-847C-AF03009123FA}" presName="gear3srcNode" presStyleLbl="node1" presStyleIdx="2" presStyleCnt="3"/>
      <dgm:spPr/>
    </dgm:pt>
    <dgm:pt modelId="{890D72B4-21AF-4B52-9C01-6FADA31E339F}" type="pres">
      <dgm:prSet presAssocID="{03294C1A-3C70-468B-847C-AF03009123FA}" presName="gear3dstNode" presStyleLbl="node1" presStyleIdx="2" presStyleCnt="3"/>
      <dgm:spPr/>
    </dgm:pt>
    <dgm:pt modelId="{5CC2B93D-1FBA-4F1A-9367-62AC002BDFCF}" type="pres">
      <dgm:prSet presAssocID="{0BF7F5E8-0323-4D1F-8D2E-DA0207EAFF01}" presName="connector1" presStyleLbl="sibTrans2D1" presStyleIdx="0" presStyleCnt="3"/>
      <dgm:spPr/>
    </dgm:pt>
    <dgm:pt modelId="{4588539A-6EF2-4AC5-92A7-8A02156C7B45}" type="pres">
      <dgm:prSet presAssocID="{B5FC06FD-BCFE-4AC5-B8CB-1C3D3F877F99}" presName="connector2" presStyleLbl="sibTrans2D1" presStyleIdx="1" presStyleCnt="3"/>
      <dgm:spPr/>
    </dgm:pt>
    <dgm:pt modelId="{58569E90-DC0B-45B5-8D7B-5E1F9A288AA9}" type="pres">
      <dgm:prSet presAssocID="{F975C99C-A0B8-4ABC-B54C-6DB897295973}" presName="connector3" presStyleLbl="sibTrans2D1" presStyleIdx="2" presStyleCnt="3"/>
      <dgm:spPr/>
    </dgm:pt>
  </dgm:ptLst>
  <dgm:cxnLst>
    <dgm:cxn modelId="{1240A907-C6C6-4E7C-A6BD-963AB6049D25}" type="presOf" srcId="{8DFD0771-326A-4783-B531-FC8D85D9ED56}" destId="{05190ECE-2A48-43A5-BB00-178667893126}" srcOrd="0" destOrd="0" presId="urn:microsoft.com/office/officeart/2005/8/layout/gear1"/>
    <dgm:cxn modelId="{6BC74411-3039-4460-9BE6-279DEE452D6F}" type="presOf" srcId="{B231BD06-74B3-4884-B629-ADC04B5EFA6C}" destId="{58C4C1A9-CE05-4967-9F55-6FFAC17D4DAA}" srcOrd="0" destOrd="0" presId="urn:microsoft.com/office/officeart/2005/8/layout/gear1"/>
    <dgm:cxn modelId="{842A9421-BE0A-41CF-B0C5-B81F17B1EC5F}" type="presOf" srcId="{B5FC06FD-BCFE-4AC5-B8CB-1C3D3F877F99}" destId="{4588539A-6EF2-4AC5-92A7-8A02156C7B45}" srcOrd="0" destOrd="0" presId="urn:microsoft.com/office/officeart/2005/8/layout/gear1"/>
    <dgm:cxn modelId="{A3C11A26-82A5-4080-A188-8030A8BDC150}" type="presOf" srcId="{6A7E716B-B2DD-4EA5-B215-9A01551360E9}" destId="{D43C0B94-6E8F-4BAE-B67F-80BF3A7681C2}" srcOrd="0" destOrd="0" presId="urn:microsoft.com/office/officeart/2005/8/layout/gear1"/>
    <dgm:cxn modelId="{31DE5B28-D073-4F4A-ABD6-D59CDBF82D5C}" srcId="{8DFD0771-326A-4783-B531-FC8D85D9ED56}" destId="{6A7E716B-B2DD-4EA5-B215-9A01551360E9}" srcOrd="0" destOrd="0" parTransId="{867B5B73-1873-4555-8471-3BCF566FFAB5}" sibTransId="{0BF7F5E8-0323-4D1F-8D2E-DA0207EAFF01}"/>
    <dgm:cxn modelId="{CBFA3663-6AC1-4122-B841-8C4C487EB2DA}" type="presOf" srcId="{6A7E716B-B2DD-4EA5-B215-9A01551360E9}" destId="{B69223CC-40EA-4415-80FF-9720F35A911C}" srcOrd="1" destOrd="0" presId="urn:microsoft.com/office/officeart/2005/8/layout/gear1"/>
    <dgm:cxn modelId="{710C5E63-5B07-49B6-8441-FB8922910D9C}" srcId="{8DFD0771-326A-4783-B531-FC8D85D9ED56}" destId="{03294C1A-3C70-468B-847C-AF03009123FA}" srcOrd="2" destOrd="0" parTransId="{4562DBBC-23A7-4F99-8B28-707183B902E5}" sibTransId="{F975C99C-A0B8-4ABC-B54C-6DB897295973}"/>
    <dgm:cxn modelId="{772B6446-DF73-4BC3-960B-F3685238F127}" type="presOf" srcId="{03294C1A-3C70-468B-847C-AF03009123FA}" destId="{890D72B4-21AF-4B52-9C01-6FADA31E339F}" srcOrd="3" destOrd="0" presId="urn:microsoft.com/office/officeart/2005/8/layout/gear1"/>
    <dgm:cxn modelId="{8F37EA4D-2168-4798-8215-041EE9BAA1DF}" srcId="{8DFD0771-326A-4783-B531-FC8D85D9ED56}" destId="{B231BD06-74B3-4884-B629-ADC04B5EFA6C}" srcOrd="1" destOrd="0" parTransId="{1E562108-626E-419D-B2F5-2D9C1E14DFF0}" sibTransId="{B5FC06FD-BCFE-4AC5-B8CB-1C3D3F877F99}"/>
    <dgm:cxn modelId="{0E91E094-3D94-4A27-88DC-DC9F4DE2A858}" type="presOf" srcId="{03294C1A-3C70-468B-847C-AF03009123FA}" destId="{A1D860A7-6E6A-4F7F-BEEC-C6765C94848A}" srcOrd="2" destOrd="0" presId="urn:microsoft.com/office/officeart/2005/8/layout/gear1"/>
    <dgm:cxn modelId="{767BD7A3-F8ED-410A-888F-B2FFE8C4F908}" type="presOf" srcId="{03294C1A-3C70-468B-847C-AF03009123FA}" destId="{A6879344-F64E-4FC1-BCA3-7AD8F726FDB5}" srcOrd="0" destOrd="0" presId="urn:microsoft.com/office/officeart/2005/8/layout/gear1"/>
    <dgm:cxn modelId="{69C59EAD-9084-43F2-BF58-DC9C99A88034}" type="presOf" srcId="{F975C99C-A0B8-4ABC-B54C-6DB897295973}" destId="{58569E90-DC0B-45B5-8D7B-5E1F9A288AA9}" srcOrd="0" destOrd="0" presId="urn:microsoft.com/office/officeart/2005/8/layout/gear1"/>
    <dgm:cxn modelId="{1E96D9B7-B2D2-4030-B9EA-B321BC1DD4F5}" type="presOf" srcId="{B231BD06-74B3-4884-B629-ADC04B5EFA6C}" destId="{6DD278D6-F6F2-48C2-9B1E-969065EED078}" srcOrd="1" destOrd="0" presId="urn:microsoft.com/office/officeart/2005/8/layout/gear1"/>
    <dgm:cxn modelId="{A2B4D9D9-4C26-4C7D-BAED-3A2BA8B8251A}" type="presOf" srcId="{0BF7F5E8-0323-4D1F-8D2E-DA0207EAFF01}" destId="{5CC2B93D-1FBA-4F1A-9367-62AC002BDFCF}" srcOrd="0" destOrd="0" presId="urn:microsoft.com/office/officeart/2005/8/layout/gear1"/>
    <dgm:cxn modelId="{9E097DDD-3D5B-4E76-834E-877986CE33BA}" type="presOf" srcId="{03294C1A-3C70-468B-847C-AF03009123FA}" destId="{95D23522-2D4E-4955-BD80-FB25B2C849EC}" srcOrd="1" destOrd="0" presId="urn:microsoft.com/office/officeart/2005/8/layout/gear1"/>
    <dgm:cxn modelId="{C91F98DE-703C-4030-9C5A-4CF3BA7BCD37}" type="presOf" srcId="{6A7E716B-B2DD-4EA5-B215-9A01551360E9}" destId="{60871357-6CEA-4EDD-8D4D-4B0C686611C7}" srcOrd="2" destOrd="0" presId="urn:microsoft.com/office/officeart/2005/8/layout/gear1"/>
    <dgm:cxn modelId="{5198FBFD-E0A9-469C-8018-8E3419D8259F}" type="presOf" srcId="{B231BD06-74B3-4884-B629-ADC04B5EFA6C}" destId="{0C6B6C07-79DF-4F29-9946-8ED288144A59}" srcOrd="2" destOrd="0" presId="urn:microsoft.com/office/officeart/2005/8/layout/gear1"/>
    <dgm:cxn modelId="{C80EA833-11C7-45E4-9F3F-56E86F6C91C0}" type="presParOf" srcId="{05190ECE-2A48-43A5-BB00-178667893126}" destId="{D43C0B94-6E8F-4BAE-B67F-80BF3A7681C2}" srcOrd="0" destOrd="0" presId="urn:microsoft.com/office/officeart/2005/8/layout/gear1"/>
    <dgm:cxn modelId="{47F417C4-E77A-47B9-A02C-B87DE344849E}" type="presParOf" srcId="{05190ECE-2A48-43A5-BB00-178667893126}" destId="{B69223CC-40EA-4415-80FF-9720F35A911C}" srcOrd="1" destOrd="0" presId="urn:microsoft.com/office/officeart/2005/8/layout/gear1"/>
    <dgm:cxn modelId="{5AC730FC-098B-4E8E-ABD0-B44756597C01}" type="presParOf" srcId="{05190ECE-2A48-43A5-BB00-178667893126}" destId="{60871357-6CEA-4EDD-8D4D-4B0C686611C7}" srcOrd="2" destOrd="0" presId="urn:microsoft.com/office/officeart/2005/8/layout/gear1"/>
    <dgm:cxn modelId="{1323A99E-1040-485B-9715-1D82EB2B4F22}" type="presParOf" srcId="{05190ECE-2A48-43A5-BB00-178667893126}" destId="{58C4C1A9-CE05-4967-9F55-6FFAC17D4DAA}" srcOrd="3" destOrd="0" presId="urn:microsoft.com/office/officeart/2005/8/layout/gear1"/>
    <dgm:cxn modelId="{28D09667-DBB5-4890-B3DD-F4BC44B7D9EE}" type="presParOf" srcId="{05190ECE-2A48-43A5-BB00-178667893126}" destId="{6DD278D6-F6F2-48C2-9B1E-969065EED078}" srcOrd="4" destOrd="0" presId="urn:microsoft.com/office/officeart/2005/8/layout/gear1"/>
    <dgm:cxn modelId="{74CB1F6F-F913-46CF-8B12-EC557289BB5F}" type="presParOf" srcId="{05190ECE-2A48-43A5-BB00-178667893126}" destId="{0C6B6C07-79DF-4F29-9946-8ED288144A59}" srcOrd="5" destOrd="0" presId="urn:microsoft.com/office/officeart/2005/8/layout/gear1"/>
    <dgm:cxn modelId="{3875ADDC-8642-47A0-9B38-76284EE47671}" type="presParOf" srcId="{05190ECE-2A48-43A5-BB00-178667893126}" destId="{A6879344-F64E-4FC1-BCA3-7AD8F726FDB5}" srcOrd="6" destOrd="0" presId="urn:microsoft.com/office/officeart/2005/8/layout/gear1"/>
    <dgm:cxn modelId="{DCAB745E-9536-487F-ACE4-0184AB0E5981}" type="presParOf" srcId="{05190ECE-2A48-43A5-BB00-178667893126}" destId="{95D23522-2D4E-4955-BD80-FB25B2C849EC}" srcOrd="7" destOrd="0" presId="urn:microsoft.com/office/officeart/2005/8/layout/gear1"/>
    <dgm:cxn modelId="{08B9A932-9529-4FE1-9181-E7F32700F3B1}" type="presParOf" srcId="{05190ECE-2A48-43A5-BB00-178667893126}" destId="{A1D860A7-6E6A-4F7F-BEEC-C6765C94848A}" srcOrd="8" destOrd="0" presId="urn:microsoft.com/office/officeart/2005/8/layout/gear1"/>
    <dgm:cxn modelId="{8A24EF6C-C70B-4E7E-B8B3-BA429F7F572C}" type="presParOf" srcId="{05190ECE-2A48-43A5-BB00-178667893126}" destId="{890D72B4-21AF-4B52-9C01-6FADA31E339F}" srcOrd="9" destOrd="0" presId="urn:microsoft.com/office/officeart/2005/8/layout/gear1"/>
    <dgm:cxn modelId="{88170731-D2C4-4E2A-9523-9BF0D4B4DC6A}" type="presParOf" srcId="{05190ECE-2A48-43A5-BB00-178667893126}" destId="{5CC2B93D-1FBA-4F1A-9367-62AC002BDFCF}" srcOrd="10" destOrd="0" presId="urn:microsoft.com/office/officeart/2005/8/layout/gear1"/>
    <dgm:cxn modelId="{03960526-6C8D-4C6E-B9A6-00936C880AC9}" type="presParOf" srcId="{05190ECE-2A48-43A5-BB00-178667893126}" destId="{4588539A-6EF2-4AC5-92A7-8A02156C7B45}" srcOrd="11" destOrd="0" presId="urn:microsoft.com/office/officeart/2005/8/layout/gear1"/>
    <dgm:cxn modelId="{19C6CC86-42B8-418C-98D5-029605B85B5E}" type="presParOf" srcId="{05190ECE-2A48-43A5-BB00-178667893126}" destId="{58569E90-DC0B-45B5-8D7B-5E1F9A288AA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C0B94-6E8F-4BAE-B67F-80BF3A7681C2}">
      <dsp:nvSpPr>
        <dsp:cNvPr id="0" name=""/>
        <dsp:cNvSpPr/>
      </dsp:nvSpPr>
      <dsp:spPr>
        <a:xfrm>
          <a:off x="5593529" y="2438400"/>
          <a:ext cx="2980266" cy="2980266"/>
        </a:xfrm>
        <a:prstGeom prst="gear9">
          <a:avLst/>
        </a:prstGeom>
        <a:solidFill>
          <a:srgbClr val="FF0000"/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tx1"/>
            </a:buClr>
            <a:buFontTx/>
            <a:buNone/>
          </a:pPr>
          <a:r>
            <a:rPr lang="sk-SK" sz="1800" i="1" kern="1200" dirty="0"/>
            <a:t>pravidlá EÚ od roku 2030 a otázka administratívneho zaťaženia podnikateľov</a:t>
          </a:r>
          <a:endParaRPr lang="sk-SK" sz="1800" kern="1200" dirty="0"/>
        </a:p>
      </dsp:txBody>
      <dsp:txXfrm>
        <a:off x="6192695" y="3136513"/>
        <a:ext cx="1781934" cy="1531918"/>
      </dsp:txXfrm>
    </dsp:sp>
    <dsp:sp modelId="{58C4C1A9-CE05-4967-9F55-6FFAC17D4DAA}">
      <dsp:nvSpPr>
        <dsp:cNvPr id="0" name=""/>
        <dsp:cNvSpPr/>
      </dsp:nvSpPr>
      <dsp:spPr>
        <a:xfrm>
          <a:off x="3859555" y="1733973"/>
          <a:ext cx="2167466" cy="2167466"/>
        </a:xfrm>
        <a:prstGeom prst="gear6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tx1"/>
            </a:buClr>
            <a:buFontTx/>
            <a:buNone/>
          </a:pPr>
          <a:r>
            <a:rPr lang="sk-SK" sz="1600" i="1" kern="1200" dirty="0"/>
            <a:t>zákon č. 222/2004 Z. z. a zákon č. 2015/2019 Z. z.</a:t>
          </a:r>
          <a:endParaRPr lang="sk-SK" sz="1600" kern="1200" dirty="0"/>
        </a:p>
      </dsp:txBody>
      <dsp:txXfrm>
        <a:off x="4405221" y="2282937"/>
        <a:ext cx="1076134" cy="1069538"/>
      </dsp:txXfrm>
    </dsp:sp>
    <dsp:sp modelId="{A6879344-F64E-4FC1-BCA3-7AD8F726FDB5}">
      <dsp:nvSpPr>
        <dsp:cNvPr id="0" name=""/>
        <dsp:cNvSpPr/>
      </dsp:nvSpPr>
      <dsp:spPr>
        <a:xfrm rot="20700000">
          <a:off x="5073558" y="238642"/>
          <a:ext cx="2123675" cy="2123675"/>
        </a:xfrm>
        <a:prstGeom prst="gear6">
          <a:avLst/>
        </a:prstGeom>
        <a:solidFill>
          <a:srgbClr val="0054A3"/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tx1"/>
            </a:buClr>
            <a:buFontTx/>
            <a:buNone/>
          </a:pPr>
          <a:r>
            <a:rPr lang="sk-SK" sz="1600" i="1" kern="1200" dirty="0"/>
            <a:t>efektivita výkonu správy daní</a:t>
          </a:r>
          <a:endParaRPr lang="sk-SK" sz="1600" kern="1200" dirty="0"/>
        </a:p>
      </dsp:txBody>
      <dsp:txXfrm rot="-20700000">
        <a:off x="5539342" y="704426"/>
        <a:ext cx="1192106" cy="1192106"/>
      </dsp:txXfrm>
    </dsp:sp>
    <dsp:sp modelId="{5CC2B93D-1FBA-4F1A-9367-62AC002BDFCF}">
      <dsp:nvSpPr>
        <dsp:cNvPr id="0" name=""/>
        <dsp:cNvSpPr/>
      </dsp:nvSpPr>
      <dsp:spPr>
        <a:xfrm>
          <a:off x="5378039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8539A-6EF2-4AC5-92A7-8A02156C7B45}">
      <dsp:nvSpPr>
        <dsp:cNvPr id="0" name=""/>
        <dsp:cNvSpPr/>
      </dsp:nvSpPr>
      <dsp:spPr>
        <a:xfrm>
          <a:off x="3475701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69E90-DC0B-45B5-8D7B-5E1F9A288AA9}">
      <dsp:nvSpPr>
        <dsp:cNvPr id="0" name=""/>
        <dsp:cNvSpPr/>
      </dsp:nvSpPr>
      <dsp:spPr>
        <a:xfrm>
          <a:off x="4582330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F52C-616F-4763-9683-9F347B687A59}" type="datetimeFigureOut">
              <a:rPr lang="sk-SK" smtClean="0"/>
              <a:t>1. 7. 2025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9A363-1A17-4C53-90A9-766C170350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6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C99BA-B3DF-279A-0186-967D68501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5DD3F7B2-9147-141C-30E1-B3E446F543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18747BE8-96A4-7B4A-1196-EB64C9FE78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09E00F3-4825-7597-81BC-DBBBF30FCC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688AF-B7E9-4407-BCEB-71CB2817DBB5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9421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688AF-B7E9-4407-BCEB-71CB2817DBB5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7833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688AF-B7E9-4407-BCEB-71CB2817DBB5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2395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91675-6053-5593-9468-04CAFBF53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>
            <a:extLst>
              <a:ext uri="{FF2B5EF4-FFF2-40B4-BE49-F238E27FC236}">
                <a16:creationId xmlns:a16="http://schemas.microsoft.com/office/drawing/2014/main" id="{AE6CD64C-D296-F616-6395-3A105C75E8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>
            <a:extLst>
              <a:ext uri="{FF2B5EF4-FFF2-40B4-BE49-F238E27FC236}">
                <a16:creationId xmlns:a16="http://schemas.microsoft.com/office/drawing/2014/main" id="{A6750E4C-37F3-4DC2-4E2C-76D2ACFB5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E7A652F-DFA1-538A-D069-8D18CE5F88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688AF-B7E9-4407-BCEB-71CB2817DBB5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009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9A363-1A17-4C53-90A9-766C1703505B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813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9A363-1A17-4C53-90A9-766C1703505B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352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49366" y="2400663"/>
            <a:ext cx="6015612" cy="1334712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3200" cap="all" baseline="0">
                <a:solidFill>
                  <a:srgbClr val="0054A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noProof="0" dirty="0" err="1"/>
              <a:t>hlavný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názov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prezentácie</a:t>
            </a:r>
            <a:endParaRPr lang="en-GB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49366" y="3919607"/>
            <a:ext cx="6015613" cy="1655762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sk-SK" sz="2100" i="1" cap="all" baseline="0" dirty="0">
                <a:solidFill>
                  <a:srgbClr val="0054A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GB" noProof="0" dirty="0" err="1"/>
              <a:t>Podnadpis</a:t>
            </a:r>
            <a:endParaRPr lang="en-GB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649366" y="6235769"/>
            <a:ext cx="2743200" cy="365125"/>
          </a:xfrm>
        </p:spPr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1" t="37690" r="62191" b="43769"/>
          <a:stretch/>
        </p:blipFill>
        <p:spPr>
          <a:xfrm>
            <a:off x="2885089" y="2280087"/>
            <a:ext cx="1300656" cy="1803183"/>
          </a:xfrm>
          <a:prstGeom prst="rect">
            <a:avLst/>
          </a:prstGeom>
        </p:spPr>
      </p:pic>
      <p:sp>
        <p:nvSpPr>
          <p:cNvPr id="8" name="Obdĺžnik 7"/>
          <p:cNvSpPr/>
          <p:nvPr userDrawn="1"/>
        </p:nvSpPr>
        <p:spPr>
          <a:xfrm>
            <a:off x="4333103" y="0"/>
            <a:ext cx="54000" cy="3113506"/>
          </a:xfrm>
          <a:prstGeom prst="rect">
            <a:avLst/>
          </a:prstGeom>
          <a:solidFill>
            <a:srgbClr val="D0D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Obdĺžnik 9"/>
          <p:cNvSpPr/>
          <p:nvPr userDrawn="1"/>
        </p:nvSpPr>
        <p:spPr>
          <a:xfrm>
            <a:off x="4333103" y="3113507"/>
            <a:ext cx="54000" cy="617912"/>
          </a:xfrm>
          <a:prstGeom prst="rect">
            <a:avLst/>
          </a:prstGeom>
          <a:solidFill>
            <a:srgbClr val="0054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Obdĺžnik 10"/>
          <p:cNvSpPr/>
          <p:nvPr userDrawn="1"/>
        </p:nvSpPr>
        <p:spPr>
          <a:xfrm>
            <a:off x="4333103" y="3731419"/>
            <a:ext cx="54000" cy="3114000"/>
          </a:xfrm>
          <a:prstGeom prst="rect">
            <a:avLst/>
          </a:prstGeom>
          <a:solidFill>
            <a:srgbClr val="E03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3306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Zástupný symbol obsahu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8" t="38251" r="21689" b="43354"/>
          <a:stretch/>
        </p:blipFill>
        <p:spPr>
          <a:xfrm>
            <a:off x="9187888" y="6132503"/>
            <a:ext cx="2390143" cy="627072"/>
          </a:xfrm>
          <a:prstGeom prst="rect">
            <a:avLst/>
          </a:prstGeom>
        </p:spPr>
      </p:pic>
      <p:sp>
        <p:nvSpPr>
          <p:cNvPr id="17" name="Obdĺžnik 16"/>
          <p:cNvSpPr/>
          <p:nvPr userDrawn="1"/>
        </p:nvSpPr>
        <p:spPr>
          <a:xfrm rot="16200000">
            <a:off x="6454249" y="-4922226"/>
            <a:ext cx="407761" cy="11067739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65188" y="411983"/>
            <a:ext cx="10071987" cy="403542"/>
          </a:xfrm>
        </p:spPr>
        <p:txBody>
          <a:bodyPr>
            <a:normAutofit/>
          </a:bodyPr>
          <a:lstStyle>
            <a:lvl1pPr>
              <a:defRPr sz="21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k-SK" noProof="0" dirty="0"/>
              <a:t>Názov snímky</a:t>
            </a:r>
            <a:endParaRPr lang="en-GB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86046" y="1346479"/>
            <a:ext cx="10167753" cy="4830483"/>
          </a:xfrm>
        </p:spPr>
        <p:txBody>
          <a:bodyPr/>
          <a:lstStyle>
            <a:lvl1pPr marL="2286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štýl</a:t>
            </a:r>
            <a:r>
              <a:rPr lang="en-GB" noProof="0" dirty="0"/>
              <a:t> </a:t>
            </a:r>
            <a:r>
              <a:rPr lang="en-GB" noProof="0" dirty="0" err="1"/>
              <a:t>predlohy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Tretia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Štvrtá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Piata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61422" cy="365125"/>
          </a:xfrm>
        </p:spPr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502040" y="6356350"/>
            <a:ext cx="5651360" cy="365125"/>
          </a:xfrm>
        </p:spPr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340131" y="6356350"/>
            <a:ext cx="792982" cy="365125"/>
          </a:xfrm>
        </p:spPr>
        <p:txBody>
          <a:bodyPr/>
          <a:lstStyle/>
          <a:p>
            <a:fld id="{D3E91E45-8E11-4FD5-A139-3CC7756EB3B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9" name="Obdĺžnik 8"/>
          <p:cNvSpPr/>
          <p:nvPr userDrawn="1"/>
        </p:nvSpPr>
        <p:spPr>
          <a:xfrm>
            <a:off x="10203193" y="6338590"/>
            <a:ext cx="1975669" cy="360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Obdĺžnik 9"/>
          <p:cNvSpPr/>
          <p:nvPr userDrawn="1"/>
        </p:nvSpPr>
        <p:spPr>
          <a:xfrm>
            <a:off x="9929251" y="6338590"/>
            <a:ext cx="273942" cy="36000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Obdĺžnik 10"/>
          <p:cNvSpPr/>
          <p:nvPr userDrawn="1"/>
        </p:nvSpPr>
        <p:spPr>
          <a:xfrm>
            <a:off x="9686169" y="6338590"/>
            <a:ext cx="243082" cy="360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Obdĺžnik 11"/>
          <p:cNvSpPr/>
          <p:nvPr userDrawn="1"/>
        </p:nvSpPr>
        <p:spPr>
          <a:xfrm flipV="1">
            <a:off x="0" y="6340412"/>
            <a:ext cx="9139537" cy="360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Obdĺžnik 12"/>
          <p:cNvSpPr/>
          <p:nvPr userDrawn="1"/>
        </p:nvSpPr>
        <p:spPr>
          <a:xfrm rot="16200000">
            <a:off x="949931" y="987170"/>
            <a:ext cx="407761" cy="64471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4" name="Obdĺžnik 13"/>
          <p:cNvSpPr/>
          <p:nvPr userDrawn="1"/>
        </p:nvSpPr>
        <p:spPr>
          <a:xfrm rot="16200000">
            <a:off x="953601" y="171481"/>
            <a:ext cx="407763" cy="648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663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ástupný symbol obsahu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8" t="38251" r="21689" b="43354"/>
          <a:stretch/>
        </p:blipFill>
        <p:spPr>
          <a:xfrm>
            <a:off x="6934200" y="1120477"/>
            <a:ext cx="4759646" cy="1248729"/>
          </a:xfrm>
          <a:prstGeom prst="rect">
            <a:avLst/>
          </a:prstGeom>
        </p:spPr>
      </p:pic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91567" cy="365125"/>
          </a:xfrm>
        </p:spPr>
        <p:txBody>
          <a:bodyPr/>
          <a:lstStyle/>
          <a:p>
            <a:r>
              <a:rPr lang="sk-SK"/>
              <a:t>23/06/2025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502039" y="6356350"/>
            <a:ext cx="7767375" cy="365125"/>
          </a:xfrm>
        </p:spPr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9" name="Obdĺžnik 8"/>
          <p:cNvSpPr/>
          <p:nvPr userDrawn="1"/>
        </p:nvSpPr>
        <p:spPr>
          <a:xfrm>
            <a:off x="8834852" y="1541005"/>
            <a:ext cx="3357148" cy="648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 userDrawn="1"/>
        </p:nvSpPr>
        <p:spPr>
          <a:xfrm>
            <a:off x="8369357" y="1541005"/>
            <a:ext cx="465495" cy="64800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ĺžnik 10"/>
          <p:cNvSpPr/>
          <p:nvPr userDrawn="1"/>
        </p:nvSpPr>
        <p:spPr>
          <a:xfrm>
            <a:off x="7956301" y="1541005"/>
            <a:ext cx="413056" cy="648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/>
          <p:cNvSpPr txBox="1"/>
          <p:nvPr userDrawn="1"/>
        </p:nvSpPr>
        <p:spPr>
          <a:xfrm>
            <a:off x="2815588" y="3659903"/>
            <a:ext cx="601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>
                <a:solidFill>
                  <a:schemeClr val="accent5">
                    <a:lumMod val="75000"/>
                  </a:schemeClr>
                </a:solidFill>
              </a:rPr>
              <a:t>ĎAKUJEM</a:t>
            </a:r>
            <a:r>
              <a:rPr lang="sk-SK" sz="3200" baseline="0" dirty="0">
                <a:solidFill>
                  <a:schemeClr val="accent5">
                    <a:lumMod val="75000"/>
                  </a:schemeClr>
                </a:solidFill>
              </a:rPr>
              <a:t> ZA VAŠU POZORNOSŤ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87548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23/06/2025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Novela zákona o DPH – e-fakturácia o oznamovanie údajov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1E45-8E11-4FD5-A139-3CC7756EB3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376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94718" y="2400663"/>
            <a:ext cx="7797282" cy="1760790"/>
          </a:xfrm>
        </p:spPr>
        <p:txBody>
          <a:bodyPr>
            <a:normAutofit/>
          </a:bodyPr>
          <a:lstStyle/>
          <a:p>
            <a:pPr algn="ctr"/>
            <a:r>
              <a:rPr lang="sk-SK" sz="2600" dirty="0"/>
              <a:t>Zavedenie povinnej b2b elektronickej fakturácie a oznamovania údajov o zdaniteľných transakciách v podmienkach SR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649366" y="5281127"/>
            <a:ext cx="3822830" cy="1199187"/>
          </a:xfrm>
        </p:spPr>
        <p:txBody>
          <a:bodyPr/>
          <a:lstStyle/>
          <a:p>
            <a:r>
              <a:rPr lang="sk-SK" noProof="0" dirty="0"/>
              <a:t>Ministerstvo financií Slovenskej republiky</a:t>
            </a:r>
          </a:p>
          <a:p>
            <a:r>
              <a:rPr lang="sk-SK" noProof="0" dirty="0"/>
              <a:t>Sekcia daňová a colná, odbor nepriamych daní</a:t>
            </a:r>
          </a:p>
          <a:p>
            <a:r>
              <a:rPr lang="sk-SK" noProof="0" dirty="0"/>
              <a:t>23. júna 2025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5946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9B841-3767-F03D-0DAB-6DBDC53EB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DA0C2-67F2-9D1F-0B25-BF1C1386A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8993E59-857B-8291-FF77-3BA229D5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353031-DCED-7C7A-A7BE-C54459F7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10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A5449F4D-2D40-1318-B2CF-636866615F4B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495E74F9-FCD7-0EDF-DE40-775B6FCB865C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2A6E97F2-7654-41D7-9394-1F1CB6A71CDA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45B7AF7C-B660-E098-71A9-8D332A1CFF6A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0343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Článok 218</a:t>
            </a:r>
          </a:p>
          <a:p>
            <a:r>
              <a:rPr lang="sk-SK" sz="1800" dirty="0">
                <a:solidFill>
                  <a:srgbClr val="0054A3"/>
                </a:solidFill>
              </a:rPr>
              <a:t>Členské štáty prijmú potrebné opatrenia s cieľom zabezpečiť, aby e-fa: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800" b="1" dirty="0">
                <a:solidFill>
                  <a:srgbClr val="0054A3"/>
                </a:solidFill>
              </a:rPr>
              <a:t>Obsahovali informácie </a:t>
            </a:r>
            <a:r>
              <a:rPr lang="sk-SK" sz="1800" dirty="0">
                <a:solidFill>
                  <a:srgbClr val="0054A3"/>
                </a:solidFill>
              </a:rPr>
              <a:t>podľa smernice o DPH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800" b="1" dirty="0">
                <a:solidFill>
                  <a:srgbClr val="0054A3"/>
                </a:solidFill>
              </a:rPr>
              <a:t>Spĺňali technické normy </a:t>
            </a:r>
            <a:r>
              <a:rPr lang="sk-SK" sz="1800" dirty="0">
                <a:solidFill>
                  <a:srgbClr val="0054A3"/>
                </a:solidFill>
              </a:rPr>
              <a:t>pre e-fa</a:t>
            </a:r>
          </a:p>
          <a:p>
            <a:r>
              <a:rPr lang="sk-SK" sz="1800" dirty="0">
                <a:solidFill>
                  <a:srgbClr val="0054A3"/>
                </a:solidFill>
              </a:rPr>
              <a:t>Členské štáty umožnia, aby zdaniteľná osoba (ZO) alebo tretia strana konajúca v mene a na účet tejto ZO dodržala vyššie uvedené opatrenia. </a:t>
            </a:r>
          </a:p>
          <a:p>
            <a:r>
              <a:rPr lang="sk-SK" sz="1800" b="1" dirty="0">
                <a:solidFill>
                  <a:srgbClr val="0054A3"/>
                </a:solidFill>
              </a:rPr>
              <a:t>Možnosť</a:t>
            </a:r>
            <a:r>
              <a:rPr lang="sk-SK" sz="1800" dirty="0">
                <a:solidFill>
                  <a:srgbClr val="0054A3"/>
                </a:solidFill>
              </a:rPr>
              <a:t> povoliť používanie verejného portálu. </a:t>
            </a: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52456E06-3BF1-C2E0-FC51-8D1AD6211FD9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16EFEE7A-CF74-02AE-0EA7-50A6BCC3130D}"/>
              </a:ext>
            </a:extLst>
          </p:cNvPr>
          <p:cNvSpPr txBox="1"/>
          <p:nvPr/>
        </p:nvSpPr>
        <p:spPr>
          <a:xfrm>
            <a:off x="6268013" y="1833292"/>
            <a:ext cx="493721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 účely § 71 </a:t>
            </a:r>
            <a:endParaRPr lang="sk-SK" b="1" dirty="0">
              <a:solidFill>
                <a:srgbClr val="0054A3"/>
              </a:solidFill>
            </a:endParaRPr>
          </a:p>
          <a:p>
            <a:pPr algn="just"/>
            <a:r>
              <a:rPr lang="sk-SK" b="1" dirty="0">
                <a:solidFill>
                  <a:srgbClr val="0054A3"/>
                </a:solidFill>
              </a:rPr>
              <a:t>Bude potrebné zabezpečiť, aby:</a:t>
            </a:r>
          </a:p>
          <a:p>
            <a:pPr algn="just"/>
            <a:endParaRPr lang="sk-SK" sz="1600" b="1" dirty="0">
              <a:solidFill>
                <a:srgbClr val="0054A3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Platitelia, resp. zdaniteľné osoby mali certifikované účtovné systémy, ktoré zabezpečia vystavenie e-faktúry v súlade s požadovanou EU normou,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resp. využili na vystavenie faktúry 3. osobu, ktorá je certifikovaná/akreditovaná alebo</a:t>
            </a:r>
          </a:p>
          <a:p>
            <a:pPr algn="just"/>
            <a:endParaRPr lang="sk-SK" b="1" dirty="0">
              <a:solidFill>
                <a:srgbClr val="0054A3"/>
              </a:solidFill>
              <a:highlight>
                <a:srgbClr val="FFFF00"/>
              </a:highlight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2B2BA4D-017E-F1D4-77FD-AD8B4C63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0220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05185-5BFD-DCF8-D8B0-12A8801B3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F60F8-3A50-740E-8A66-F8380419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49688A-FC7A-2FCC-906D-3B575AC2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1E6B64F-25FE-967F-7EFA-F0CBBB9F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11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8C9EBC6E-8AA7-6540-4611-2EB8A81208E3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2910D913-FBFA-05EA-2556-09156776C0A4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6B2DD358-7BD1-45B1-C35A-23E8828CF40F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157267FC-FD87-5DA5-D26F-E56838081246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0343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Článok 222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Lehota na vyhotovenie e-fa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Pri cezhraničnom </a:t>
            </a:r>
            <a:r>
              <a:rPr lang="sk-SK" sz="1800" b="1" dirty="0">
                <a:solidFill>
                  <a:srgbClr val="0054A3"/>
                </a:solidFill>
              </a:rPr>
              <a:t>dodaní T alebo poskytnutí S</a:t>
            </a:r>
            <a:r>
              <a:rPr lang="sk-SK" sz="1800" dirty="0">
                <a:solidFill>
                  <a:srgbClr val="0054A3"/>
                </a:solidFill>
              </a:rPr>
              <a:t>, pri ktorých je osobou povinnou platiť daň odberateľ </a:t>
            </a:r>
            <a:r>
              <a:rPr lang="sk-SK" sz="1800" u="sng" dirty="0">
                <a:solidFill>
                  <a:srgbClr val="0054A3"/>
                </a:solidFill>
              </a:rPr>
              <a:t>je lehota na vyhotovenie e-faktúry</a:t>
            </a:r>
            <a:r>
              <a:rPr lang="sk-SK" sz="1800" dirty="0">
                <a:solidFill>
                  <a:srgbClr val="0054A3"/>
                </a:solidFill>
              </a:rPr>
              <a:t> </a:t>
            </a:r>
            <a:r>
              <a:rPr lang="sk-SK" sz="1800" b="1" dirty="0">
                <a:solidFill>
                  <a:srgbClr val="0054A3"/>
                </a:solidFill>
              </a:rPr>
              <a:t>– </a:t>
            </a:r>
            <a:r>
              <a:rPr lang="sk-SK" sz="1800" dirty="0">
                <a:solidFill>
                  <a:srgbClr val="0054A3"/>
                </a:solidFill>
              </a:rPr>
              <a:t>najneskôr</a:t>
            </a:r>
            <a:r>
              <a:rPr lang="sk-SK" sz="1800" b="1" dirty="0">
                <a:solidFill>
                  <a:srgbClr val="0054A3"/>
                </a:solidFill>
              </a:rPr>
              <a:t> 10 dní po vzniku zdaniteľnej udalosti </a:t>
            </a:r>
          </a:p>
          <a:p>
            <a:pPr lvl="1"/>
            <a:endParaRPr lang="sk-SK" sz="18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V prípade </a:t>
            </a:r>
            <a:r>
              <a:rPr lang="sk-SK" sz="1800" b="1" dirty="0">
                <a:solidFill>
                  <a:srgbClr val="0054A3"/>
                </a:solidFill>
              </a:rPr>
              <a:t>prijatia platby vopred </a:t>
            </a:r>
            <a:r>
              <a:rPr lang="sk-SK" sz="1800" dirty="0">
                <a:solidFill>
                  <a:srgbClr val="0054A3"/>
                </a:solidFill>
              </a:rPr>
              <a:t>pred</a:t>
            </a:r>
            <a:r>
              <a:rPr lang="sk-SK" sz="1800" b="1" dirty="0">
                <a:solidFill>
                  <a:srgbClr val="0054A3"/>
                </a:solidFill>
              </a:rPr>
              <a:t> dodaním T alebo poskytnutím S </a:t>
            </a:r>
            <a:r>
              <a:rPr lang="sk-SK" sz="1800" u="sng" dirty="0">
                <a:solidFill>
                  <a:srgbClr val="0054A3"/>
                </a:solidFill>
              </a:rPr>
              <a:t>je lehota na vyhotovenie e-faktúry</a:t>
            </a:r>
            <a:r>
              <a:rPr lang="sk-SK" sz="1800" dirty="0">
                <a:solidFill>
                  <a:srgbClr val="0054A3"/>
                </a:solidFill>
              </a:rPr>
              <a:t> </a:t>
            </a:r>
            <a:r>
              <a:rPr lang="sk-SK" sz="1800" b="1" dirty="0">
                <a:solidFill>
                  <a:srgbClr val="0054A3"/>
                </a:solidFill>
              </a:rPr>
              <a:t>– </a:t>
            </a:r>
            <a:r>
              <a:rPr lang="sk-SK" sz="1800" dirty="0">
                <a:solidFill>
                  <a:srgbClr val="0054A3"/>
                </a:solidFill>
              </a:rPr>
              <a:t>najneskôr</a:t>
            </a:r>
            <a:r>
              <a:rPr lang="sk-SK" sz="1800" b="1" dirty="0">
                <a:solidFill>
                  <a:srgbClr val="0054A3"/>
                </a:solidFill>
              </a:rPr>
              <a:t> 10 dní od prijatia platby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1400" b="1" dirty="0">
              <a:solidFill>
                <a:srgbClr val="0054A3"/>
              </a:solidFill>
            </a:endParaRPr>
          </a:p>
          <a:p>
            <a:pPr lvl="1"/>
            <a:endParaRPr lang="sk-SK" sz="14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BBA08563-9896-9D71-1DCB-14E9C634AA01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F3502152-BFFD-48B0-7FFA-6A29BC001D0C}"/>
              </a:ext>
            </a:extLst>
          </p:cNvPr>
          <p:cNvSpPr txBox="1"/>
          <p:nvPr/>
        </p:nvSpPr>
        <p:spPr>
          <a:xfrm>
            <a:off x="6664504" y="1815977"/>
            <a:ext cx="493721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b="1" u="sng" dirty="0">
                <a:solidFill>
                  <a:schemeClr val="accent5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73 </a:t>
            </a:r>
          </a:p>
          <a:p>
            <a:pPr algn="just">
              <a:buNone/>
            </a:pPr>
            <a:endParaRPr lang="sk-SK" sz="1600" b="1" u="sng" dirty="0">
              <a:solidFill>
                <a:schemeClr val="accent5">
                  <a:lumMod val="75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dirty="0">
                <a:solidFill>
                  <a:schemeClr val="accent5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 ods. 1, úvodnej vete sa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„číslo 15 (dní) sa nahrádza slovom „</a:t>
            </a:r>
            <a:r>
              <a:rPr lang="sk-SK" b="1" dirty="0">
                <a:solidFill>
                  <a:schemeClr val="accent5">
                    <a:lumMod val="75000"/>
                  </a:schemeClr>
                </a:solidFill>
              </a:rPr>
              <a:t>desiatich“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651D319-019D-1B68-5103-0296BBF8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0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5C0B8-9ED8-40E2-55A9-11DBBC5C3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57A40-7D92-0B63-C710-649E7622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A545B95-4D77-F49F-337E-EDABAAB8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B47610B-0985-F412-D22D-39A41152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07FDAC3D-FB8D-2191-F31E-6C77E194C498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1676A637-19A5-4629-C34A-ABE972600F5B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429D47D-F9F0-8FE7-15E8-CF4AF044D6F5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5996A3CB-1A47-2C1D-F586-9296DB2CD033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0343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Článok 223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Možnosť</a:t>
            </a:r>
            <a:r>
              <a:rPr lang="sk-SK" sz="1800" dirty="0">
                <a:solidFill>
                  <a:srgbClr val="0054A3"/>
                </a:solidFill>
              </a:rPr>
              <a:t> vyhotovovania </a:t>
            </a:r>
            <a:r>
              <a:rPr lang="sk-SK" sz="1800" b="1" dirty="0">
                <a:solidFill>
                  <a:srgbClr val="0054A3"/>
                </a:solidFill>
              </a:rPr>
              <a:t>súhrnných faktúr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Lehota </a:t>
            </a:r>
            <a:r>
              <a:rPr lang="sk-SK" sz="1800" dirty="0">
                <a:solidFill>
                  <a:srgbClr val="0054A3"/>
                </a:solidFill>
              </a:rPr>
              <a:t>na vyhotovenie súhrnnej faktúry</a:t>
            </a:r>
            <a:r>
              <a:rPr lang="sk-SK" sz="1800" b="1" dirty="0">
                <a:solidFill>
                  <a:srgbClr val="0054A3"/>
                </a:solidFill>
              </a:rPr>
              <a:t>: 10 dní po </a:t>
            </a:r>
            <a:r>
              <a:rPr lang="sk-SK" sz="1800" dirty="0">
                <a:solidFill>
                  <a:srgbClr val="0054A3"/>
                </a:solidFill>
              </a:rPr>
              <a:t>skončení</a:t>
            </a:r>
            <a:r>
              <a:rPr lang="sk-SK" sz="1800" b="1" dirty="0">
                <a:solidFill>
                  <a:srgbClr val="0054A3"/>
                </a:solidFill>
              </a:rPr>
              <a:t> kalendárneho mesiaca, na ktorý sa súhrnná faktúra vzťahuje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Možnosť </a:t>
            </a:r>
            <a:r>
              <a:rPr lang="sk-SK" sz="1800" dirty="0">
                <a:solidFill>
                  <a:srgbClr val="0054A3"/>
                </a:solidFill>
              </a:rPr>
              <a:t>pre ČŠ </a:t>
            </a:r>
            <a:r>
              <a:rPr lang="sk-SK" sz="1800" b="1" dirty="0">
                <a:solidFill>
                  <a:srgbClr val="0054A3"/>
                </a:solidFill>
              </a:rPr>
              <a:t>vylúčiť súhrnné faktúry </a:t>
            </a:r>
            <a:r>
              <a:rPr lang="sk-SK" sz="1800" dirty="0">
                <a:solidFill>
                  <a:srgbClr val="0054A3"/>
                </a:solidFill>
              </a:rPr>
              <a:t>pre určité </a:t>
            </a:r>
            <a:r>
              <a:rPr lang="sk-SK" sz="1800" b="1" dirty="0">
                <a:solidFill>
                  <a:srgbClr val="0054A3"/>
                </a:solidFill>
              </a:rPr>
              <a:t>sektory</a:t>
            </a:r>
            <a:r>
              <a:rPr lang="sk-SK" sz="1800" dirty="0">
                <a:solidFill>
                  <a:srgbClr val="0054A3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Súhrnná faktúra: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viaceré samostatné dodania T alebo poskytnutia S</a:t>
            </a:r>
          </a:p>
          <a:p>
            <a:pPr lvl="1"/>
            <a:r>
              <a:rPr lang="sk-SK" sz="1800" dirty="0" err="1">
                <a:solidFill>
                  <a:srgbClr val="0054A3"/>
                </a:solidFill>
              </a:rPr>
              <a:t>dDaňová</a:t>
            </a:r>
            <a:r>
              <a:rPr lang="sk-SK" sz="1800" dirty="0">
                <a:solidFill>
                  <a:srgbClr val="0054A3"/>
                </a:solidFill>
              </a:rPr>
              <a:t> povinnosť z uvedených dodaní vzniká v tom istom kalendárnom mesiaci</a:t>
            </a:r>
          </a:p>
          <a:p>
            <a:pPr lvl="1"/>
            <a:r>
              <a:rPr lang="sk-SK" sz="1400" dirty="0">
                <a:solidFill>
                  <a:srgbClr val="0054A3"/>
                </a:solidFill>
              </a:rPr>
              <a:t> </a:t>
            </a:r>
            <a:endParaRPr lang="sk-SK" sz="600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1400" b="1" dirty="0">
              <a:solidFill>
                <a:srgbClr val="0054A3"/>
              </a:solidFill>
            </a:endParaRPr>
          </a:p>
          <a:p>
            <a:pPr lvl="1"/>
            <a:endParaRPr lang="sk-SK" sz="14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3BEDC7D5-396C-D660-654D-421FF9B1B2C5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3E2D41B9-B1FD-B3DE-1703-1A795DC012AD}"/>
              </a:ext>
            </a:extLst>
          </p:cNvPr>
          <p:cNvSpPr txBox="1"/>
          <p:nvPr/>
        </p:nvSpPr>
        <p:spPr>
          <a:xfrm>
            <a:off x="6664504" y="1735162"/>
            <a:ext cx="49372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k-SK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75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k-SK" b="1" u="sng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Súčasná právna úprava korešponduje s navrhovanou zmenou (obdobie pokrývajúce súhrnnú faktúru – kalendárny mesiac)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Zmeny: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Lehota</a:t>
            </a:r>
            <a:r>
              <a:rPr lang="sk-SK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na vyhotovenie sú</a:t>
            </a:r>
            <a:r>
              <a:rPr lang="sk-SK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hrnnej e-fa – </a:t>
            </a: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10 dní po skončení kalendárneho mesiaca</a:t>
            </a: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4C48761-93B3-677D-9477-9BEF10D2E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2415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1131E-ECDA-05A9-D2BF-D767A0041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D0648-1557-F854-7E28-5A835EA7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F007FB7-A751-71DE-E0C5-E818B7EB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8717F7-0EF0-2CC7-7E4F-C49BEA42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13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32EDD69C-6C38-38B6-084A-E7975BAFA4E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9AD4D0E3-4970-AA51-446A-1DE81145401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20C9E032-59F6-86A6-806D-0DC05D359B9D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CBEF7B5C-91A5-69ED-874D-B937D9D25659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0343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Článok 226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b="1" dirty="0">
                <a:solidFill>
                  <a:srgbClr val="0054A3"/>
                </a:solidFill>
              </a:rPr>
              <a:t>Dopĺňajú </a:t>
            </a:r>
            <a:r>
              <a:rPr lang="sk-SK" sz="1800" dirty="0">
                <a:solidFill>
                  <a:srgbClr val="0054A3"/>
                </a:solidFill>
              </a:rPr>
              <a:t>sa </a:t>
            </a:r>
            <a:r>
              <a:rPr lang="sk-SK" sz="1800" b="1" dirty="0">
                <a:solidFill>
                  <a:srgbClr val="0054A3"/>
                </a:solidFill>
              </a:rPr>
              <a:t>náležitosti faktúry</a:t>
            </a:r>
            <a:r>
              <a:rPr lang="sk-SK" sz="1800" dirty="0">
                <a:solidFill>
                  <a:srgbClr val="0054A3"/>
                </a:solidFill>
              </a:rPr>
              <a:t> o body</a:t>
            </a:r>
            <a:r>
              <a:rPr lang="sk-SK" sz="1800" b="1" dirty="0">
                <a:solidFill>
                  <a:srgbClr val="0054A3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11a. – označenie „</a:t>
            </a:r>
            <a:r>
              <a:rPr lang="sk-SK" sz="1800" b="1" dirty="0">
                <a:solidFill>
                  <a:srgbClr val="0054A3"/>
                </a:solidFill>
              </a:rPr>
              <a:t>prenesenie daňovej povinnosti</a:t>
            </a:r>
            <a:r>
              <a:rPr lang="sk-SK" sz="1800" dirty="0">
                <a:solidFill>
                  <a:srgbClr val="0054A3"/>
                </a:solidFill>
              </a:rPr>
              <a:t>“ ak je DPH povinný platiť odberateľ (čl. 197) , aj označenie „</a:t>
            </a:r>
            <a:r>
              <a:rPr lang="sk-SK" sz="1800" b="1" dirty="0">
                <a:solidFill>
                  <a:srgbClr val="0054A3"/>
                </a:solidFill>
              </a:rPr>
              <a:t>trojstranná transakcia</a:t>
            </a:r>
            <a:r>
              <a:rPr lang="sk-SK" sz="1800" dirty="0">
                <a:solidFill>
                  <a:srgbClr val="0054A3"/>
                </a:solidFill>
              </a:rPr>
              <a:t>“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16. v prípade opravnej faktúry – </a:t>
            </a:r>
            <a:r>
              <a:rPr lang="sk-SK" sz="1800" b="1" dirty="0">
                <a:solidFill>
                  <a:srgbClr val="0054A3"/>
                </a:solidFill>
              </a:rPr>
              <a:t>poradové číslo</a:t>
            </a:r>
            <a:r>
              <a:rPr lang="sk-SK" sz="1800" dirty="0">
                <a:solidFill>
                  <a:srgbClr val="0054A3"/>
                </a:solidFill>
              </a:rPr>
              <a:t>, ktoré </a:t>
            </a:r>
            <a:r>
              <a:rPr lang="sk-SK" sz="1800" b="1" dirty="0">
                <a:solidFill>
                  <a:srgbClr val="0054A3"/>
                </a:solidFill>
              </a:rPr>
              <a:t>identifikuje opravenú faktúru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17.</a:t>
            </a:r>
            <a:r>
              <a:rPr lang="sk-SK" sz="1800" b="1" dirty="0">
                <a:solidFill>
                  <a:srgbClr val="0054A3"/>
                </a:solidFill>
              </a:rPr>
              <a:t> čísla bankových účtov</a:t>
            </a:r>
            <a:r>
              <a:rPr lang="sk-SK" sz="1800" dirty="0">
                <a:solidFill>
                  <a:srgbClr val="0054A3"/>
                </a:solidFill>
              </a:rPr>
              <a:t> alebo čísla virtuálnych účtov dodávateľa alebo akékoľvek iné identifikátory, ktoré jednoznačne identifikujú účty dodávateľa, na ktoré môžu príjemcovia faktúry túto faktúru zaplatiť. </a:t>
            </a:r>
            <a:endParaRPr lang="sk-SK" sz="18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2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1400" b="1" dirty="0">
              <a:solidFill>
                <a:srgbClr val="0054A3"/>
              </a:solidFill>
            </a:endParaRPr>
          </a:p>
          <a:p>
            <a:pPr lvl="1"/>
            <a:endParaRPr lang="sk-SK" sz="14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2F695FCD-BCA1-3D89-C62D-E08E61ACC95D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FC5EA9C3-73DE-47C3-96A8-ED0BFFF7DA09}"/>
              </a:ext>
            </a:extLst>
          </p:cNvPr>
          <p:cNvSpPr txBox="1"/>
          <p:nvPr/>
        </p:nvSpPr>
        <p:spPr>
          <a:xfrm>
            <a:off x="6268013" y="1755497"/>
            <a:ext cx="4937218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74 ods. 1</a:t>
            </a:r>
          </a:p>
          <a:p>
            <a:pPr algn="just">
              <a:buNone/>
            </a:pPr>
            <a:endParaRPr lang="sk-SK" b="1" u="sng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písm. c) – poradové číslo fa </a:t>
            </a:r>
            <a:r>
              <a:rPr lang="sk-SK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založené na jednej alebo viacerých sériách, ktoré jednoznačne identifikuje faktúru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Písm. k)</a:t>
            </a:r>
            <a:r>
              <a:rPr lang="sk-SK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– dopĺňa sa na konci  </a:t>
            </a: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odkaz ( bod 11a.)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Písm. p) a q) - nové</a:t>
            </a:r>
            <a:r>
              <a:rPr lang="sk-SK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k-SK" i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„p) </a:t>
            </a:r>
            <a:r>
              <a:rPr lang="sk-SK" i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poradové číslo pôvodnej faktúry</a:t>
            </a:r>
            <a:r>
              <a:rPr lang="sk-SK" i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ak ide o opravnú faktúru podľa § 71 ods. 2,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sk-SK" i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q) </a:t>
            </a:r>
            <a:r>
              <a:rPr lang="sk-SK" i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čísla bankových účtov alebo čísla virtuálnych účtov </a:t>
            </a:r>
            <a:r>
              <a:rPr lang="sk-SK" i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dodávateľa alebo akékoľvek iné identifikátory, ktoré jednoznačne identifikujú účty dodávateľa, na ktoré môže príjemca faktúry túto faktúru zaplatiť.“.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sk-SK" sz="1600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sk-SK" sz="1600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B1B93CE-F3B9-8508-5FB1-128EA4A1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11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9C0AD-C287-7B2A-B5E4-BE4E5923E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1D956-BD8B-DEF4-99C7-6B43EF37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30E00EA-0B9C-1F63-E941-87E43F12B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B8F243-2F8E-F967-0EE3-A914EA30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14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76625799-8099-07AD-B98A-E9BF0D34E37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C8779F8C-09CD-839F-FFDF-32B988F6586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8ADD2E2-2B5A-BB10-A5CA-C607CE7A6148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0054A3"/>
                </a:solidFill>
              </a:rPr>
              <a:t>                                                      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991E6DE9-EECD-884E-E31D-292458C557BE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28019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500" b="1" u="sng" dirty="0">
                <a:solidFill>
                  <a:srgbClr val="0054A3"/>
                </a:solidFill>
              </a:rPr>
              <a:t>Článok 232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500" dirty="0">
                <a:solidFill>
                  <a:srgbClr val="0054A3"/>
                </a:solidFill>
              </a:rPr>
              <a:t>Vyhotovenie e-fa v súlade s EU normou – </a:t>
            </a:r>
            <a:r>
              <a:rPr lang="sk-SK" sz="1500" b="1" dirty="0">
                <a:solidFill>
                  <a:srgbClr val="0054A3"/>
                </a:solidFill>
              </a:rPr>
              <a:t>nepodlieha súhlasu príjemcu.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500" b="1" u="sng" dirty="0">
                <a:solidFill>
                  <a:srgbClr val="0054A3"/>
                </a:solidFill>
              </a:rPr>
              <a:t>Výnimky:</a:t>
            </a:r>
          </a:p>
          <a:p>
            <a:pPr marL="542925" lvl="1" indent="-276225">
              <a:buFont typeface="Wingdings" panose="05000000000000000000" pitchFamily="2" charset="2"/>
              <a:buChar char="v"/>
            </a:pPr>
            <a:r>
              <a:rPr lang="sk-SK" sz="1500" b="1" dirty="0">
                <a:solidFill>
                  <a:srgbClr val="0054A3"/>
                </a:solidFill>
              </a:rPr>
              <a:t>ČŠ  </a:t>
            </a:r>
            <a:r>
              <a:rPr lang="sk-SK" sz="1500" u="sng" dirty="0">
                <a:solidFill>
                  <a:srgbClr val="0054A3"/>
                </a:solidFill>
              </a:rPr>
              <a:t>môžu</a:t>
            </a:r>
            <a:r>
              <a:rPr lang="sk-SK" sz="1500" dirty="0">
                <a:solidFill>
                  <a:srgbClr val="0054A3"/>
                </a:solidFill>
              </a:rPr>
              <a:t> </a:t>
            </a:r>
            <a:r>
              <a:rPr lang="sk-SK" sz="1500" b="1" dirty="0">
                <a:solidFill>
                  <a:srgbClr val="0054A3"/>
                </a:solidFill>
              </a:rPr>
              <a:t>podmieniť faktúry, </a:t>
            </a:r>
            <a:r>
              <a:rPr lang="sk-SK" sz="1500" dirty="0">
                <a:solidFill>
                  <a:srgbClr val="0054A3"/>
                </a:solidFill>
              </a:rPr>
              <a:t>ktoré sú v súlade s EU normou, súhlasom príjemcu</a:t>
            </a:r>
            <a:r>
              <a:rPr lang="sk-SK" sz="1500" b="1" dirty="0">
                <a:solidFill>
                  <a:srgbClr val="0054A3"/>
                </a:solidFill>
              </a:rPr>
              <a:t> – len </a:t>
            </a:r>
            <a:r>
              <a:rPr lang="sk-SK" sz="1500" b="1" u="sng" dirty="0">
                <a:solidFill>
                  <a:srgbClr val="0054A3"/>
                </a:solidFill>
              </a:rPr>
              <a:t>e-fa, </a:t>
            </a:r>
            <a:r>
              <a:rPr lang="sk-SK" sz="1500" u="sng" dirty="0">
                <a:solidFill>
                  <a:srgbClr val="0054A3"/>
                </a:solidFill>
              </a:rPr>
              <a:t>ktoré nie sú predmetom oznamovania pre cezhraničné transakcie </a:t>
            </a:r>
            <a:r>
              <a:rPr lang="sk-SK" sz="1500" b="1" dirty="0">
                <a:solidFill>
                  <a:srgbClr val="0054A3"/>
                </a:solidFill>
              </a:rPr>
              <a:t>v prípade, že členský štát využil možnosť v článku 218 (2) – povolenie používania iných noriem na svojom území.</a:t>
            </a:r>
          </a:p>
          <a:p>
            <a:pPr marL="542925" lvl="1" indent="-276225">
              <a:buFont typeface="Wingdings" panose="05000000000000000000" pitchFamily="2" charset="2"/>
              <a:buChar char="v"/>
            </a:pPr>
            <a:r>
              <a:rPr lang="sk-SK" sz="1500" b="1" dirty="0">
                <a:solidFill>
                  <a:srgbClr val="0054A3"/>
                </a:solidFill>
              </a:rPr>
              <a:t>Vyhotovenie e-fa, </a:t>
            </a:r>
            <a:r>
              <a:rPr lang="sk-SK" sz="1500" dirty="0">
                <a:solidFill>
                  <a:srgbClr val="0054A3"/>
                </a:solidFill>
              </a:rPr>
              <a:t>ktorá je </a:t>
            </a:r>
            <a:r>
              <a:rPr lang="sk-SK" sz="1500" u="sng" dirty="0">
                <a:solidFill>
                  <a:srgbClr val="0054A3"/>
                </a:solidFill>
              </a:rPr>
              <a:t>v súlade s inou normou</a:t>
            </a:r>
            <a:r>
              <a:rPr lang="sk-SK" sz="1500" dirty="0">
                <a:solidFill>
                  <a:srgbClr val="0054A3"/>
                </a:solidFill>
              </a:rPr>
              <a:t>, alebo faktúr v iných e-formátoch než sú e-fa</a:t>
            </a:r>
            <a:r>
              <a:rPr lang="sk-SK" sz="1500" b="1" dirty="0">
                <a:solidFill>
                  <a:srgbClr val="0054A3"/>
                </a:solidFill>
              </a:rPr>
              <a:t>, pre ZO alebo nezdaniteľnú PO, podlieha súhlasu príjemcu. Ale ČŠ môžu stanoviť, aj v prípade, že sa využije iná norma pre tuzemské transakcie, že sa nebude vyžadovať súhlas príjemcu. </a:t>
            </a:r>
          </a:p>
          <a:p>
            <a:pPr marL="542925" lvl="1" indent="-276225">
              <a:buFont typeface="Wingdings" panose="05000000000000000000" pitchFamily="2" charset="2"/>
              <a:buChar char="v"/>
            </a:pPr>
            <a:r>
              <a:rPr lang="sk-SK" sz="1500" dirty="0">
                <a:solidFill>
                  <a:srgbClr val="0054A3"/>
                </a:solidFill>
              </a:rPr>
              <a:t>Ak ČŠ </a:t>
            </a:r>
            <a:r>
              <a:rPr lang="sk-SK" sz="1500" b="1" dirty="0">
                <a:solidFill>
                  <a:srgbClr val="0054A3"/>
                </a:solidFill>
              </a:rPr>
              <a:t>využili možnosť vyhotovovať e-fa aj v iných elektronických formátoch, môžu tieto podmieniť súhlasom príjemcu.</a:t>
            </a:r>
          </a:p>
          <a:p>
            <a:pPr lvl="1"/>
            <a:endParaRPr lang="sk-SK" sz="14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14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200" b="1" dirty="0">
              <a:solidFill>
                <a:srgbClr val="0054A3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sk-SK" sz="1400" b="1" dirty="0">
              <a:solidFill>
                <a:srgbClr val="0054A3"/>
              </a:solidFill>
            </a:endParaRPr>
          </a:p>
          <a:p>
            <a:pPr lvl="1"/>
            <a:endParaRPr lang="sk-SK" sz="14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D3D67137-2956-20C2-97ED-D56F33786CFA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C60EC216-AB78-618D-79A8-36BE4634DB3F}"/>
              </a:ext>
            </a:extLst>
          </p:cNvPr>
          <p:cNvSpPr txBox="1"/>
          <p:nvPr/>
        </p:nvSpPr>
        <p:spPr>
          <a:xfrm>
            <a:off x="6268013" y="1755497"/>
            <a:ext cx="49372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71 ods. 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k-SK" b="1" u="sng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Vyhotovenie e-fa nepodlieha súhlasu príjemcu tovaru alebo služby.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Žiadne výnimky z tohto pravidla.</a:t>
            </a:r>
          </a:p>
          <a:p>
            <a:pPr algn="just"/>
            <a:endParaRPr lang="sk-SK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EDA9637-1AA9-A145-0A49-010E247BD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10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1AD20-7CEE-4AA7-C814-6D91BFE2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787EB-1433-4636-1A7B-6B1C1330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213" y="136525"/>
            <a:ext cx="10700361" cy="1058726"/>
          </a:xfrm>
        </p:spPr>
        <p:txBody>
          <a:bodyPr>
            <a:normAutofit/>
          </a:bodyPr>
          <a:lstStyle/>
          <a:p>
            <a:r>
              <a:rPr lang="sk-SK" dirty="0"/>
              <a:t>ViDA – § 80 - EÚ-Digitálne oznamovanie údajov Z EÚ transakcií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9760D2-7CDE-1713-F5C1-E1A4C220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A5A44D-CEE5-008C-E768-A510A357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15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D19440A0-24E7-9676-FF1C-30476AEAA7C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EF512DEB-19CD-C34D-8751-925D3AC4283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C3C5C86-F4B6-940B-40F8-6340BBA7B730}"/>
              </a:ext>
            </a:extLst>
          </p:cNvPr>
          <p:cNvSpPr txBox="1"/>
          <p:nvPr/>
        </p:nvSpPr>
        <p:spPr>
          <a:xfrm>
            <a:off x="1117202" y="695011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       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17ACADAF-96A0-86FF-AB34-1240AC0D4E78}"/>
              </a:ext>
            </a:extLst>
          </p:cNvPr>
          <p:cNvSpPr txBox="1">
            <a:spLocks/>
          </p:cNvSpPr>
          <p:nvPr/>
        </p:nvSpPr>
        <p:spPr>
          <a:xfrm>
            <a:off x="1170213" y="1920240"/>
            <a:ext cx="5181600" cy="424164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Súhrnný výkaz sa nahrádza údajmi z cezhraničných transakcií.</a:t>
            </a:r>
          </a:p>
          <a:p>
            <a:r>
              <a:rPr lang="sk-SK" sz="1800" b="1" u="sng" dirty="0">
                <a:solidFill>
                  <a:srgbClr val="0054A3"/>
                </a:solidFill>
              </a:rPr>
              <a:t>Článok 262 </a:t>
            </a:r>
          </a:p>
          <a:p>
            <a:r>
              <a:rPr lang="sk-SK" sz="1800" dirty="0">
                <a:solidFill>
                  <a:srgbClr val="0054A3"/>
                </a:solidFill>
              </a:rPr>
              <a:t> Každá zdaniteľná osoba identifikovaná na účely DPH</a:t>
            </a:r>
          </a:p>
          <a:p>
            <a:r>
              <a:rPr lang="sk-SK" sz="1800" b="1" u="sng" dirty="0">
                <a:solidFill>
                  <a:srgbClr val="0054A3"/>
                </a:solidFill>
              </a:rPr>
              <a:t>musí predložiť údaje </a:t>
            </a:r>
            <a:r>
              <a:rPr lang="sk-SK" sz="1800" dirty="0">
                <a:solidFill>
                  <a:srgbClr val="0054A3"/>
                </a:solidFill>
              </a:rPr>
              <a:t>v </a:t>
            </a:r>
            <a:r>
              <a:rPr lang="sk-SK" sz="1800" b="1" dirty="0">
                <a:solidFill>
                  <a:srgbClr val="0054A3"/>
                </a:solidFill>
              </a:rPr>
              <a:t>čl. 264 </a:t>
            </a:r>
            <a:r>
              <a:rPr lang="sk-SK" sz="1800" dirty="0">
                <a:solidFill>
                  <a:srgbClr val="0054A3"/>
                </a:solidFill>
              </a:rPr>
              <a:t>týkajúce sa: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dirty="0">
                <a:solidFill>
                  <a:srgbClr val="0054A3"/>
                </a:solidFill>
              </a:rPr>
              <a:t>Dodania T do iného ČŠ a premiestnenie vlastného 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dirty="0">
                <a:solidFill>
                  <a:srgbClr val="0054A3"/>
                </a:solidFill>
              </a:rPr>
              <a:t>Nadobudnutie T z IČŠ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dirty="0">
                <a:solidFill>
                  <a:srgbClr val="0054A3"/>
                </a:solidFill>
              </a:rPr>
              <a:t>Dodanie T alebo poskytnutie S, pri ktorých je povinný platiť daň odberateľ (dodávateľ je zahraničná osoba)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dirty="0">
                <a:solidFill>
                  <a:srgbClr val="0054A3"/>
                </a:solidFill>
              </a:rPr>
              <a:t>Nadobudnutie T a S, pri ktorých je odberateľ povinný platiť DPH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rgbClr val="FF0000"/>
                </a:solidFill>
              </a:rPr>
              <a:t>Možnosť: ČŠ môžu stanoviť, že nadobudnutia T a S nebudú podliehať oznamovacej povinnosti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k-SK" sz="1600" dirty="0">
              <a:solidFill>
                <a:srgbClr val="0054A3"/>
              </a:solidFill>
            </a:endParaRPr>
          </a:p>
          <a:p>
            <a:pPr marL="285750" indent="-285750">
              <a:buFontTx/>
              <a:buChar char="-"/>
            </a:pPr>
            <a:endParaRPr lang="sk-SK" sz="14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E2D43FA1-CC2B-94AC-B25C-2E38F94AFA47}"/>
              </a:ext>
            </a:extLst>
          </p:cNvPr>
          <p:cNvSpPr txBox="1"/>
          <p:nvPr/>
        </p:nvSpPr>
        <p:spPr>
          <a:xfrm>
            <a:off x="6351813" y="1612614"/>
            <a:ext cx="493721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4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§ 80 – NOVÝ</a:t>
            </a: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Kto je povinný predkladať údaje:</a:t>
            </a:r>
          </a:p>
          <a:p>
            <a:pPr algn="just">
              <a:buNone/>
            </a:pPr>
            <a:endParaRPr lang="sk-SK" sz="1600" b="1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Platiteľ,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ktorý dodal T alebo S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     pod IČ DPH podľa § 4, 4b, 4c alebo 5</a:t>
            </a:r>
          </a:p>
          <a:p>
            <a:pPr algn="just"/>
            <a:endParaRPr lang="sk-SK" sz="1600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Čo oznamujú a komu?</a:t>
            </a:r>
          </a:p>
          <a:p>
            <a:pPr algn="just"/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- finančnému riaditeľstvu </a:t>
            </a:r>
          </a:p>
          <a:p>
            <a:pPr algn="just"/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- údaje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o:</a:t>
            </a:r>
          </a:p>
          <a:p>
            <a:pPr marL="450850" lvl="1" indent="-182563" algn="just">
              <a:buFontTx/>
              <a:buChar char="-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Dodaní T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(vrátane premiestnenia tovaru) oslobodeného od dane do iného ČŠ</a:t>
            </a:r>
          </a:p>
          <a:p>
            <a:pPr marL="450850" lvl="1" indent="-182563" algn="just">
              <a:buFontTx/>
              <a:buChar char="-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Dodaní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Služby s miestom dodania v inom ČŠ (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ak je príjemca osobou povinnou platiť daň)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 alebo Služby s miestom dodania v inom ČŠ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(ak je osobou povinnou platiť daň príjemca)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Tovaru v rámci trojstranného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obchodu</a:t>
            </a:r>
          </a:p>
          <a:p>
            <a:pPr marL="742950" lvl="1" indent="-285750" algn="just">
              <a:buFontTx/>
              <a:buChar char="-"/>
            </a:pPr>
            <a:endParaRPr lang="sk-SK" sz="1600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1600" b="1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       </a:t>
            </a: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07FA9A40-F1EC-2C5C-9387-CA53BCA5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5610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51094-9189-F5BE-8FC8-42F4421CC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A6E58-2EDB-639B-BDDF-079ABB4E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968" y="136525"/>
            <a:ext cx="10548208" cy="1058726"/>
          </a:xfrm>
        </p:spPr>
        <p:txBody>
          <a:bodyPr>
            <a:normAutofit/>
          </a:bodyPr>
          <a:lstStyle/>
          <a:p>
            <a:r>
              <a:rPr lang="sk-SK" dirty="0"/>
              <a:t>ViDA – § 80 - EÚ-Digitálne oznamovanie údajov Z EÚ transakcií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A5F71D-35CC-95BD-EA7A-9EF2A8D7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B94C551-4B03-0166-6239-08330F1E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16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F0D0D8DE-0774-8EDB-6D21-B2C9DD28FC1C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9138F892-3945-7432-0095-8165B101B3D3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97B85878-0D66-8762-8137-E1FE733DD273}"/>
              </a:ext>
            </a:extLst>
          </p:cNvPr>
          <p:cNvSpPr txBox="1"/>
          <p:nvPr/>
        </p:nvSpPr>
        <p:spPr>
          <a:xfrm>
            <a:off x="1215241" y="696117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057D9E85-79AE-CBAF-1478-D4F2C466233F}"/>
              </a:ext>
            </a:extLst>
          </p:cNvPr>
          <p:cNvSpPr txBox="1">
            <a:spLocks/>
          </p:cNvSpPr>
          <p:nvPr/>
        </p:nvSpPr>
        <p:spPr>
          <a:xfrm>
            <a:off x="1170213" y="1920240"/>
            <a:ext cx="5181600" cy="424164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u="sng" dirty="0">
                <a:solidFill>
                  <a:srgbClr val="0054A3"/>
                </a:solidFill>
              </a:rPr>
              <a:t>Článok 263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54A3"/>
                </a:solidFill>
              </a:rPr>
              <a:t> </a:t>
            </a:r>
            <a:r>
              <a:rPr lang="sk-SK" sz="1800" b="1" dirty="0">
                <a:solidFill>
                  <a:srgbClr val="0054A3"/>
                </a:solidFill>
              </a:rPr>
              <a:t>Ako sa zasielajú požadované údaje?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sk-SK" sz="1800" dirty="0">
                <a:solidFill>
                  <a:srgbClr val="0054A3"/>
                </a:solidFill>
              </a:rPr>
              <a:t>Za každú jednotlivú transakciu uvedenú v čl. 262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dirty="0">
                <a:solidFill>
                  <a:srgbClr val="0054A3"/>
                </a:solidFill>
              </a:rPr>
              <a:t>Kedy?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dirty="0">
                <a:solidFill>
                  <a:srgbClr val="0054A3"/>
                </a:solidFill>
              </a:rPr>
              <a:t>Dodávateľ: v čase, keď vyhotovil e-fa (alebo sa mala vyhotoviť)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sk-SK" sz="1800" dirty="0">
                <a:solidFill>
                  <a:srgbClr val="0054A3"/>
                </a:solidFill>
              </a:rPr>
              <a:t>Keď vyhotovuje kupujúci namiesto dodávateľa (</a:t>
            </a:r>
            <a:r>
              <a:rPr lang="sk-SK" sz="1800" dirty="0" err="1">
                <a:solidFill>
                  <a:srgbClr val="0054A3"/>
                </a:solidFill>
              </a:rPr>
              <a:t>self</a:t>
            </a:r>
            <a:r>
              <a:rPr lang="sk-SK" sz="1800" dirty="0">
                <a:solidFill>
                  <a:srgbClr val="0054A3"/>
                </a:solidFill>
              </a:rPr>
              <a:t> – </a:t>
            </a:r>
            <a:r>
              <a:rPr lang="sk-SK" sz="1800" dirty="0" err="1">
                <a:solidFill>
                  <a:srgbClr val="0054A3"/>
                </a:solidFill>
              </a:rPr>
              <a:t>billing</a:t>
            </a:r>
            <a:r>
              <a:rPr lang="sk-SK" sz="1800" dirty="0">
                <a:solidFill>
                  <a:srgbClr val="0054A3"/>
                </a:solidFill>
              </a:rPr>
              <a:t>) – najneskôr v piaty deň po tom, ako sa faktúra vyhotovila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dirty="0">
                <a:solidFill>
                  <a:srgbClr val="0054A3"/>
                </a:solidFill>
              </a:rPr>
              <a:t>Spôsobom?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ČŠ zabezpečia zasielanie údajov, ktoré sú v súlade s EÚ normou a so zoznamom jej syntaxí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EK určí jednotnú elektronickú správu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b="1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800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600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400" dirty="0">
              <a:solidFill>
                <a:srgbClr val="0054A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45CB30C2-84D6-AA83-CB83-89AE0D84079F}"/>
              </a:ext>
            </a:extLst>
          </p:cNvPr>
          <p:cNvSpPr txBox="1"/>
          <p:nvPr/>
        </p:nvSpPr>
        <p:spPr>
          <a:xfrm>
            <a:off x="6268013" y="1720196"/>
            <a:ext cx="493721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4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80 – NOVÝ</a:t>
            </a:r>
          </a:p>
          <a:p>
            <a:pPr algn="just"/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6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platiteľ (dodávateľ)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oznamuje údaje za každý zdaniteľný obchod (dodanie T/poskytnutie S) finančnému riaditeľstvu:</a:t>
            </a:r>
          </a:p>
          <a:p>
            <a:pPr marL="342900" indent="-342900" algn="just">
              <a:buAutoNum type="alphaLcParenR"/>
            </a:pP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V čase vyhotovenia e-fa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alebo v posledný deň lehoty na vyhotovenie  e-fa (ak nebola e-fa vyhotovená do tohto dňa)</a:t>
            </a:r>
          </a:p>
          <a:p>
            <a:pPr marL="342900" indent="-342900" algn="just">
              <a:buAutoNum type="alphaLcParenR"/>
            </a:pP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Najneskôr do 5 dní odo dňa vyhotovenia e-fa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(ak e-fa vyhotovuje odberateľ namiesto dodávateľa) </a:t>
            </a:r>
          </a:p>
          <a:p>
            <a:pPr algn="just">
              <a:buNone/>
            </a:pPr>
            <a:endParaRPr lang="sk-SK" sz="1600" b="1" u="sng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7 – platiteľ a zdaniteľná osoba (odberateľ) –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oznamuje údaje za každý zdaniteľný obchod finančnému riaditeľstvu </a:t>
            </a: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najneskôr do 5 dní odo dňa prijatia e-fa</a:t>
            </a:r>
            <a:endParaRPr lang="sk-SK" sz="1600" u="sng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16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       </a:t>
            </a: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C479FB7-AAEF-B0CA-A5E3-6CD10EABB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3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856EB-950E-F680-EF32-DB977130D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B3EF5-88B1-1012-D89A-032FCF08F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241" y="136525"/>
            <a:ext cx="10780023" cy="1058726"/>
          </a:xfrm>
        </p:spPr>
        <p:txBody>
          <a:bodyPr>
            <a:normAutofit/>
          </a:bodyPr>
          <a:lstStyle/>
          <a:p>
            <a:r>
              <a:rPr lang="sk-SK" dirty="0"/>
              <a:t>ViDA – § 80 - EÚ-Digitálne oznamovanie údajov Z EÚ transakcií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3162A31-4095-52EA-367D-295530DA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2116B99-C9E2-3404-2CD8-33E047E2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17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45060562-7EE7-591F-3A02-51292B69FDFB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4B374F19-A40E-6EDB-0582-009AEB159F21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F80D72EA-5054-7ABF-765E-07A78059780F}"/>
              </a:ext>
            </a:extLst>
          </p:cNvPr>
          <p:cNvSpPr txBox="1"/>
          <p:nvPr/>
        </p:nvSpPr>
        <p:spPr>
          <a:xfrm>
            <a:off x="1215241" y="696117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A19D3183-4DE4-F5FE-C86A-3609BD220621}"/>
              </a:ext>
            </a:extLst>
          </p:cNvPr>
          <p:cNvSpPr txBox="1">
            <a:spLocks/>
          </p:cNvSpPr>
          <p:nvPr/>
        </p:nvSpPr>
        <p:spPr>
          <a:xfrm>
            <a:off x="1170213" y="1788864"/>
            <a:ext cx="5181600" cy="43730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600" b="1" u="sng" dirty="0">
                <a:solidFill>
                  <a:srgbClr val="0054A3"/>
                </a:solidFill>
              </a:rPr>
              <a:t>Článok 264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600" dirty="0">
                <a:solidFill>
                  <a:srgbClr val="0054A3"/>
                </a:solidFill>
              </a:rPr>
              <a:t> </a:t>
            </a:r>
            <a:r>
              <a:rPr lang="sk-SK" sz="1600" b="1" dirty="0">
                <a:solidFill>
                  <a:srgbClr val="0054A3"/>
                </a:solidFill>
              </a:rPr>
              <a:t>Aké údaje sa predkladajú?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0054A3"/>
                </a:solidFill>
              </a:rPr>
              <a:t>Dodávateľ:</a:t>
            </a:r>
          </a:p>
          <a:p>
            <a:pPr marL="228600" indent="-228600" algn="just">
              <a:spcBef>
                <a:spcPts val="600"/>
              </a:spcBef>
              <a:buAutoNum type="arabicParenBoth"/>
            </a:pP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dátum vyhotovenia faktúry,</a:t>
            </a:r>
          </a:p>
          <a:p>
            <a:pPr marL="228600" indent="-228600" algn="just">
              <a:spcBef>
                <a:spcPts val="600"/>
              </a:spcBef>
              <a:buAutoNum type="arabicParenBoth"/>
            </a:pPr>
            <a:r>
              <a:rPr lang="sk-SK" sz="1050" dirty="0">
                <a:solidFill>
                  <a:srgbClr val="333333"/>
                </a:solidFill>
                <a:latin typeface="Arial Unicode MS"/>
              </a:rPr>
              <a:t> </a:t>
            </a: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poradové číslo založené na jednej alebo viacerých sériách, ktoré jednoznačne identifikuje faktúru,</a:t>
            </a:r>
          </a:p>
          <a:p>
            <a:pPr marL="228600" indent="-228600" algn="just">
              <a:spcBef>
                <a:spcPts val="600"/>
              </a:spcBef>
              <a:buAutoNum type="arabicParenBoth"/>
            </a:pPr>
            <a:r>
              <a:rPr lang="sk-SK" sz="1050" dirty="0">
                <a:solidFill>
                  <a:srgbClr val="333333"/>
                </a:solidFill>
                <a:latin typeface="Arial Unicode MS"/>
              </a:rPr>
              <a:t> </a:t>
            </a: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identifikačné číslo pre DPH dodávateľa resp. poskytovateľa,</a:t>
            </a:r>
          </a:p>
          <a:p>
            <a:pPr marL="228600" indent="-228600" algn="just">
              <a:spcBef>
                <a:spcPts val="600"/>
              </a:spcBef>
              <a:buAutoNum type="arabicParenBoth"/>
            </a:pPr>
            <a:r>
              <a:rPr lang="sk-SK" sz="1050" dirty="0">
                <a:solidFill>
                  <a:srgbClr val="333333"/>
                </a:solidFill>
                <a:latin typeface="Arial Unicode MS"/>
              </a:rPr>
              <a:t> </a:t>
            </a: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identifikačné číslo pre DPH odberateľa</a:t>
            </a:r>
          </a:p>
          <a:p>
            <a:pPr algn="just">
              <a:spcBef>
                <a:spcPts val="600"/>
              </a:spcBef>
            </a:pPr>
            <a:r>
              <a:rPr lang="sk-SK" sz="1050" dirty="0">
                <a:solidFill>
                  <a:srgbClr val="333333"/>
                </a:solidFill>
                <a:latin typeface="Arial Unicode MS"/>
              </a:rPr>
              <a:t>(6) </a:t>
            </a: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množstvo a druh dodaného tovaru alebo rozsah a druh poskytnutých služieb,</a:t>
            </a:r>
          </a:p>
          <a:p>
            <a:pPr algn="just">
              <a:spcBef>
                <a:spcPts val="600"/>
              </a:spcBef>
            </a:pPr>
            <a:r>
              <a:rPr lang="sk-SK" sz="1050" dirty="0">
                <a:solidFill>
                  <a:srgbClr val="333333"/>
                </a:solidFill>
                <a:latin typeface="Arial Unicode MS"/>
              </a:rPr>
              <a:t>(7) </a:t>
            </a:r>
            <a:r>
              <a:rPr lang="sk-SK" sz="1050" b="0" i="0" dirty="0">
                <a:solidFill>
                  <a:srgbClr val="333333"/>
                </a:solidFill>
                <a:effectLst/>
                <a:latin typeface="Arial Unicode MS"/>
              </a:rPr>
              <a:t>dátum, kedy sa uskutočnilo alebo ukončilo dodanie tovaru alebo poskytovanie služieb, alebo dátum, kedy bola prijatá zálohová platba ,</a:t>
            </a:r>
          </a:p>
          <a:p>
            <a:pPr algn="just">
              <a:spcBef>
                <a:spcPts val="600"/>
              </a:spcBef>
            </a:pPr>
            <a:r>
              <a:rPr lang="sk-SK" sz="1200" dirty="0">
                <a:solidFill>
                  <a:srgbClr val="333333"/>
                </a:solidFill>
                <a:latin typeface="Arial Unicode MS"/>
              </a:rPr>
              <a:t>(8) z</a:t>
            </a:r>
            <a:r>
              <a:rPr lang="sk-SK" sz="1000" b="0" i="0" dirty="0">
                <a:solidFill>
                  <a:srgbClr val="333333"/>
                </a:solidFill>
                <a:effectLst/>
                <a:latin typeface="Arial Unicode MS"/>
              </a:rPr>
              <a:t>áklad dane pre každú sadzbu alebo údaj o oslobodení od dane, jednotkovú cenu bez DPH, ako aj prípadné zľavy alebo rabaty, ak nie sú obsiahnuté v jednotkovej cene,</a:t>
            </a:r>
          </a:p>
          <a:p>
            <a:pPr algn="just">
              <a:spcBef>
                <a:spcPts val="600"/>
              </a:spcBef>
            </a:pPr>
            <a:r>
              <a:rPr lang="sk-SK" sz="1000" b="0" i="0" dirty="0">
                <a:solidFill>
                  <a:srgbClr val="333333"/>
                </a:solidFill>
                <a:effectLst/>
                <a:latin typeface="Arial Unicode MS"/>
              </a:rPr>
              <a:t>(11) v prípade oslobodenia od dane odkaz na uplatniteľné ustanovenie tejto smernice alebo na zodpovedajúce vnútroštátne ustanovenie </a:t>
            </a:r>
          </a:p>
          <a:p>
            <a:pPr algn="just">
              <a:spcBef>
                <a:spcPts val="600"/>
              </a:spcBef>
            </a:pPr>
            <a:r>
              <a:rPr lang="sk-SK" sz="1000" dirty="0">
                <a:solidFill>
                  <a:srgbClr val="333333"/>
                </a:solidFill>
                <a:latin typeface="Arial Unicode MS"/>
              </a:rPr>
              <a:t>(16) V prípade opravnej fa – poradové číslo, ktoré identifikuje opravenú fa</a:t>
            </a:r>
          </a:p>
          <a:p>
            <a:pPr algn="just">
              <a:spcBef>
                <a:spcPts val="600"/>
              </a:spcBef>
            </a:pPr>
            <a:r>
              <a:rPr lang="sk-SK" sz="1000" b="0" i="0" dirty="0">
                <a:solidFill>
                  <a:srgbClr val="333333"/>
                </a:solidFill>
                <a:effectLst/>
                <a:latin typeface="Arial Unicode MS"/>
              </a:rPr>
              <a:t>(17) Čísla bankových účtov alebo virtuálnych účtov ...</a:t>
            </a:r>
          </a:p>
          <a:p>
            <a:pPr algn="just">
              <a:spcBef>
                <a:spcPts val="600"/>
              </a:spcBef>
            </a:pPr>
            <a:r>
              <a:rPr lang="sk-SK" sz="1200" b="1" dirty="0">
                <a:solidFill>
                  <a:srgbClr val="0054A3"/>
                </a:solidFill>
              </a:rPr>
              <a:t>Premiestnenie vlastného tovaru: 1 – 4, 6, 7, 8, 11 a 16.</a:t>
            </a:r>
          </a:p>
          <a:p>
            <a:pPr algn="just">
              <a:spcBef>
                <a:spcPts val="600"/>
              </a:spcBef>
            </a:pPr>
            <a:r>
              <a:rPr lang="sk-SK" sz="1200" b="1" dirty="0">
                <a:solidFill>
                  <a:srgbClr val="0054A3"/>
                </a:solidFill>
              </a:rPr>
              <a:t>Nadobudnutia tovaru: 1 – 4, 6, 7, 8, </a:t>
            </a:r>
            <a:r>
              <a:rPr lang="sk-SK" sz="1200" b="1" dirty="0">
                <a:solidFill>
                  <a:srgbClr val="0054A3"/>
                </a:solidFill>
                <a:highlight>
                  <a:srgbClr val="FFFF00"/>
                </a:highlight>
              </a:rPr>
              <a:t>9, 10</a:t>
            </a:r>
            <a:r>
              <a:rPr lang="sk-SK" sz="1200" b="1" dirty="0">
                <a:solidFill>
                  <a:srgbClr val="0054A3"/>
                </a:solidFill>
              </a:rPr>
              <a:t>, 11 a 16</a:t>
            </a:r>
          </a:p>
          <a:p>
            <a:pPr algn="just">
              <a:spcBef>
                <a:spcPts val="600"/>
              </a:spcBef>
            </a:pPr>
            <a:r>
              <a:rPr lang="sk-SK" sz="1200" b="1" dirty="0">
                <a:solidFill>
                  <a:srgbClr val="0054A3"/>
                </a:solidFill>
              </a:rPr>
              <a:t>Iné nadobudnutie T a S: 1 – 4, 6, 7, 8, </a:t>
            </a:r>
            <a:r>
              <a:rPr lang="sk-SK" sz="1200" b="1" dirty="0">
                <a:solidFill>
                  <a:srgbClr val="0054A3"/>
                </a:solidFill>
                <a:highlight>
                  <a:srgbClr val="FFFF00"/>
                </a:highlight>
              </a:rPr>
              <a:t>9, 10</a:t>
            </a:r>
            <a:r>
              <a:rPr lang="sk-SK" sz="1200" b="1" dirty="0">
                <a:solidFill>
                  <a:srgbClr val="0054A3"/>
                </a:solidFill>
              </a:rPr>
              <a:t>, 16, 17   (15) – v </a:t>
            </a:r>
            <a:r>
              <a:rPr lang="sk-SK" sz="1200" b="1" dirty="0" err="1">
                <a:solidFill>
                  <a:srgbClr val="0054A3"/>
                </a:solidFill>
              </a:rPr>
              <a:t>rel</a:t>
            </a:r>
            <a:r>
              <a:rPr lang="sk-SK" sz="1200" b="1" dirty="0">
                <a:solidFill>
                  <a:srgbClr val="0054A3"/>
                </a:solidFill>
              </a:rPr>
              <a:t>. prípadoch</a:t>
            </a:r>
          </a:p>
          <a:p>
            <a:pPr marL="228600" indent="-228600" algn="just">
              <a:spcBef>
                <a:spcPts val="600"/>
              </a:spcBef>
              <a:buAutoNum type="arabicParenBoth"/>
            </a:pPr>
            <a:endParaRPr lang="sk-SK" sz="1800" b="1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800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600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k-SK" sz="1400" dirty="0">
              <a:solidFill>
                <a:srgbClr val="0054A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CA9C61CB-7BDC-E095-0CA3-199404921511}"/>
              </a:ext>
            </a:extLst>
          </p:cNvPr>
          <p:cNvSpPr txBox="1"/>
          <p:nvPr/>
        </p:nvSpPr>
        <p:spPr>
          <a:xfrm>
            <a:off x="6751861" y="1653521"/>
            <a:ext cx="493721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4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80 – NOVÝ</a:t>
            </a:r>
          </a:p>
          <a:p>
            <a:pPr algn="just"/>
            <a:r>
              <a:rPr lang="sk-SK" sz="20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Úda</a:t>
            </a:r>
            <a:r>
              <a:rPr lang="sk-SK" sz="20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je v členení podľa</a:t>
            </a:r>
          </a:p>
          <a:p>
            <a:pPr marL="742950" lvl="1" indent="-285750" algn="just">
              <a:buFontTx/>
              <a:buChar char="-"/>
            </a:pPr>
            <a:r>
              <a:rPr lang="sk-SK" sz="2000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Dodávateľa</a:t>
            </a:r>
          </a:p>
          <a:p>
            <a:pPr marL="742950" lvl="1" indent="-285750" algn="just">
              <a:buFontTx/>
              <a:buChar char="-"/>
            </a:pPr>
            <a:r>
              <a:rPr lang="sk-SK" sz="20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Nadobúdateľa</a:t>
            </a:r>
          </a:p>
          <a:p>
            <a:pPr marL="742950" lvl="1" indent="-285750" algn="just">
              <a:buFontTx/>
              <a:buChar char="-"/>
            </a:pPr>
            <a:endParaRPr lang="sk-SK" sz="2000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sk-SK" sz="20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Obsah údajov podľa § 74 v členení podľa odsekov v závislosti, či ide o dodávateľa alebo nadobúdateľa</a:t>
            </a:r>
            <a:endParaRPr lang="sk-SK" sz="2000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D3EC1C2-C46C-FFBE-90EB-F905E7DE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808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65E5F-A10F-F1DE-8B44-BABA5CD4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E-fakturácia a DRR pri tuzemských transakciách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DE93E5-9A91-1575-A6C8-BDA99A7E0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sz="28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sz="28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r>
              <a:rPr lang="sk-SK" sz="2800" dirty="0">
                <a:solidFill>
                  <a:srgbClr val="0054A3"/>
                </a:solidFill>
              </a:rPr>
              <a:t>Elektronická fakturácia a  digitálne oznamovanie údajov z</a:t>
            </a:r>
          </a:p>
          <a:p>
            <a:pPr marL="0" indent="0" algn="ctr">
              <a:buNone/>
            </a:pPr>
            <a:r>
              <a:rPr lang="sk-SK" sz="2800" dirty="0">
                <a:solidFill>
                  <a:srgbClr val="0054A3"/>
                </a:solidFill>
              </a:rPr>
              <a:t> </a:t>
            </a:r>
            <a:r>
              <a:rPr lang="sk-SK" sz="2800" b="1" dirty="0">
                <a:solidFill>
                  <a:srgbClr val="0054A3"/>
                </a:solidFill>
              </a:rPr>
              <a:t>tuzemských transakcií</a:t>
            </a:r>
            <a:r>
              <a:rPr lang="sk-SK" sz="2800" dirty="0">
                <a:solidFill>
                  <a:srgbClr val="0054A3"/>
                </a:solidFill>
              </a:rPr>
              <a:t> od </a:t>
            </a:r>
            <a:r>
              <a:rPr lang="sk-SK" sz="2800" b="1" dirty="0">
                <a:solidFill>
                  <a:srgbClr val="0054A3"/>
                </a:solidFill>
              </a:rPr>
              <a:t>1. júla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B309106-7B93-51D8-2BC7-7CC3AAE5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3AAE68C-9D52-9E21-694F-4C240068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18</a:t>
            </a:fld>
            <a:endParaRPr lang="en-GB" noProof="0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11DD590-1193-7634-E08C-FD12BF5C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7737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90FBC-F5C0-57BB-0F17-EC2EC080C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610" y="462224"/>
            <a:ext cx="10421324" cy="353301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TUZEMSKÁ E- FA - Prečo je potrebné zaviesť elektronickú fakturáciu v TUZEMSKU?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84FED1-5F01-B13C-55FF-ECB5A2A0A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181" y="1753500"/>
            <a:ext cx="10167753" cy="4830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sz="4000" i="1" dirty="0"/>
          </a:p>
          <a:p>
            <a:pPr marL="0" indent="0" algn="ctr">
              <a:buNone/>
            </a:pPr>
            <a:endParaRPr lang="sk-SK" sz="4000" i="1" dirty="0"/>
          </a:p>
          <a:p>
            <a:pPr marL="0" indent="0" algn="ctr">
              <a:buNone/>
            </a:pPr>
            <a:endParaRPr lang="sk-SK" sz="4000" i="1" dirty="0"/>
          </a:p>
          <a:p>
            <a:pPr marL="0" indent="0" algn="just">
              <a:buNone/>
            </a:pPr>
            <a:endParaRPr lang="sk-SK" i="1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085031E-5BB4-4823-1AD4-38EBAEB1E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19</a:t>
            </a:fld>
            <a:endParaRPr lang="en-GB" noProof="0" dirty="0"/>
          </a:p>
        </p:txBody>
      </p:sp>
      <p:sp>
        <p:nvSpPr>
          <p:cNvPr id="7" name="Vývojový diagram: spojnica 6">
            <a:extLst>
              <a:ext uri="{FF2B5EF4-FFF2-40B4-BE49-F238E27FC236}">
                <a16:creationId xmlns:a16="http://schemas.microsoft.com/office/drawing/2014/main" id="{804D1CEF-9CE4-AC14-2FBE-78C746DF5DC4}"/>
              </a:ext>
            </a:extLst>
          </p:cNvPr>
          <p:cNvSpPr/>
          <p:nvPr/>
        </p:nvSpPr>
        <p:spPr>
          <a:xfrm>
            <a:off x="10569419" y="3018872"/>
            <a:ext cx="239517" cy="232619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B1CD78A4-DA3D-F9C7-3731-E311D592C04F}"/>
              </a:ext>
            </a:extLst>
          </p:cNvPr>
          <p:cNvCxnSpPr>
            <a:stCxn id="14" idx="0"/>
          </p:cNvCxnSpPr>
          <p:nvPr/>
        </p:nvCxnSpPr>
        <p:spPr>
          <a:xfrm flipH="1" flipV="1">
            <a:off x="1193576" y="2267944"/>
            <a:ext cx="2586" cy="75242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>
            <a:extLst>
              <a:ext uri="{FF2B5EF4-FFF2-40B4-BE49-F238E27FC236}">
                <a16:creationId xmlns:a16="http://schemas.microsoft.com/office/drawing/2014/main" id="{FF7EB782-7016-14D7-1C74-F8866200A78A}"/>
              </a:ext>
            </a:extLst>
          </p:cNvPr>
          <p:cNvCxnSpPr>
            <a:cxnSpLocks/>
          </p:cNvCxnSpPr>
          <p:nvPr/>
        </p:nvCxnSpPr>
        <p:spPr>
          <a:xfrm flipV="1">
            <a:off x="8455217" y="2296623"/>
            <a:ext cx="9370" cy="75242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>
            <a:extLst>
              <a:ext uri="{FF2B5EF4-FFF2-40B4-BE49-F238E27FC236}">
                <a16:creationId xmlns:a16="http://schemas.microsoft.com/office/drawing/2014/main" id="{85D9A9B8-E2F0-2001-722F-F3DE812AF484}"/>
              </a:ext>
            </a:extLst>
          </p:cNvPr>
          <p:cNvSpPr txBox="1"/>
          <p:nvPr/>
        </p:nvSpPr>
        <p:spPr>
          <a:xfrm>
            <a:off x="180991" y="3226838"/>
            <a:ext cx="2666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 </a:t>
            </a:r>
            <a:r>
              <a:rPr lang="sk-SK" sz="1600" b="1" dirty="0">
                <a:solidFill>
                  <a:srgbClr val="0054A3"/>
                </a:solidFill>
              </a:rPr>
              <a:t>1.10.2030</a:t>
            </a:r>
          </a:p>
          <a:p>
            <a:r>
              <a:rPr lang="sk-SK" sz="1600" dirty="0">
                <a:solidFill>
                  <a:srgbClr val="0054A3"/>
                </a:solidFill>
              </a:rPr>
              <a:t>zdaniteľný obchod </a:t>
            </a:r>
          </a:p>
          <a:p>
            <a:r>
              <a:rPr lang="sk-SK" sz="1600" dirty="0">
                <a:solidFill>
                  <a:srgbClr val="0054A3"/>
                </a:solidFill>
              </a:rPr>
              <a:t>dodávateľ A  pre odberateľa B</a:t>
            </a:r>
            <a:endParaRPr lang="sk-SK" sz="16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0B583064-2C0D-F822-8E5C-A22A2D6DEF36}"/>
              </a:ext>
            </a:extLst>
          </p:cNvPr>
          <p:cNvSpPr txBox="1"/>
          <p:nvPr/>
        </p:nvSpPr>
        <p:spPr>
          <a:xfrm>
            <a:off x="4491761" y="2668968"/>
            <a:ext cx="1212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0054A3"/>
                </a:solidFill>
              </a:rPr>
              <a:t>31.10.2030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FFF6518A-2AE5-DFD3-72C6-DB7EDAA04CE1}"/>
              </a:ext>
            </a:extLst>
          </p:cNvPr>
          <p:cNvSpPr txBox="1"/>
          <p:nvPr/>
        </p:nvSpPr>
        <p:spPr>
          <a:xfrm>
            <a:off x="7443701" y="3262548"/>
            <a:ext cx="2041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0054A3"/>
                </a:solidFill>
              </a:rPr>
              <a:t>25.11.2030</a:t>
            </a:r>
            <a:r>
              <a:rPr lang="sk-SK" sz="1600" dirty="0">
                <a:solidFill>
                  <a:srgbClr val="0054A3"/>
                </a:solidFill>
              </a:rPr>
              <a:t> uplynutie lehoty na podanie DP a KV DPH</a:t>
            </a:r>
          </a:p>
        </p:txBody>
      </p:sp>
      <p:cxnSp>
        <p:nvCxnSpPr>
          <p:cNvPr id="13" name="Rovná spojnica 12">
            <a:extLst>
              <a:ext uri="{FF2B5EF4-FFF2-40B4-BE49-F238E27FC236}">
                <a16:creationId xmlns:a16="http://schemas.microsoft.com/office/drawing/2014/main" id="{28298895-9836-0F3E-8DF0-1556905CDCFB}"/>
              </a:ext>
            </a:extLst>
          </p:cNvPr>
          <p:cNvCxnSpPr>
            <a:cxnSpLocks/>
          </p:cNvCxnSpPr>
          <p:nvPr/>
        </p:nvCxnSpPr>
        <p:spPr>
          <a:xfrm>
            <a:off x="321460" y="3108052"/>
            <a:ext cx="11265474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Vývojový diagram: spojnica 13">
            <a:extLst>
              <a:ext uri="{FF2B5EF4-FFF2-40B4-BE49-F238E27FC236}">
                <a16:creationId xmlns:a16="http://schemas.microsoft.com/office/drawing/2014/main" id="{AE28411B-41E6-DC90-06AE-7652A33AE28D}"/>
              </a:ext>
            </a:extLst>
          </p:cNvPr>
          <p:cNvSpPr/>
          <p:nvPr/>
        </p:nvSpPr>
        <p:spPr>
          <a:xfrm>
            <a:off x="1100840" y="3020370"/>
            <a:ext cx="190643" cy="206468"/>
          </a:xfrm>
          <a:prstGeom prst="flowChartConnector">
            <a:avLst/>
          </a:prstGeom>
          <a:solidFill>
            <a:srgbClr val="0054A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0054A3"/>
              </a:solidFill>
            </a:endParaRPr>
          </a:p>
        </p:txBody>
      </p:sp>
      <p:sp>
        <p:nvSpPr>
          <p:cNvPr id="15" name="Vývojový diagram: spojnica 14">
            <a:extLst>
              <a:ext uri="{FF2B5EF4-FFF2-40B4-BE49-F238E27FC236}">
                <a16:creationId xmlns:a16="http://schemas.microsoft.com/office/drawing/2014/main" id="{4201247A-0446-1DB8-AAC6-6EE8AED42A96}"/>
              </a:ext>
            </a:extLst>
          </p:cNvPr>
          <p:cNvSpPr/>
          <p:nvPr/>
        </p:nvSpPr>
        <p:spPr>
          <a:xfrm>
            <a:off x="8326716" y="3040470"/>
            <a:ext cx="257002" cy="212519"/>
          </a:xfrm>
          <a:prstGeom prst="flowChartConnector">
            <a:avLst/>
          </a:prstGeom>
          <a:solidFill>
            <a:srgbClr val="0054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9800AAB4-7430-6FFD-A71D-37A59F3DDD1D}"/>
              </a:ext>
            </a:extLst>
          </p:cNvPr>
          <p:cNvSpPr txBox="1"/>
          <p:nvPr/>
        </p:nvSpPr>
        <p:spPr>
          <a:xfrm>
            <a:off x="10028811" y="2380448"/>
            <a:ext cx="132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E03137"/>
                </a:solidFill>
              </a:rPr>
              <a:t>XX.12.2030</a:t>
            </a:r>
            <a:r>
              <a:rPr lang="sk-SK" sz="1600" dirty="0">
                <a:solidFill>
                  <a:srgbClr val="E03137"/>
                </a:solidFill>
              </a:rPr>
              <a:t>             začatie DK</a:t>
            </a:r>
          </a:p>
        </p:txBody>
      </p:sp>
      <p:cxnSp>
        <p:nvCxnSpPr>
          <p:cNvPr id="17" name="Rovná spojnica 16">
            <a:extLst>
              <a:ext uri="{FF2B5EF4-FFF2-40B4-BE49-F238E27FC236}">
                <a16:creationId xmlns:a16="http://schemas.microsoft.com/office/drawing/2014/main" id="{2057AFBD-2FF2-41FE-0751-C125D21E34AB}"/>
              </a:ext>
            </a:extLst>
          </p:cNvPr>
          <p:cNvCxnSpPr>
            <a:cxnSpLocks/>
          </p:cNvCxnSpPr>
          <p:nvPr/>
        </p:nvCxnSpPr>
        <p:spPr>
          <a:xfrm>
            <a:off x="1184205" y="2296623"/>
            <a:ext cx="728038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BlokTextu 20">
            <a:extLst>
              <a:ext uri="{FF2B5EF4-FFF2-40B4-BE49-F238E27FC236}">
                <a16:creationId xmlns:a16="http://schemas.microsoft.com/office/drawing/2014/main" id="{6A0BB702-AA4E-C804-5931-7D17A92FA9FE}"/>
              </a:ext>
            </a:extLst>
          </p:cNvPr>
          <p:cNvSpPr txBox="1"/>
          <p:nvPr/>
        </p:nvSpPr>
        <p:spPr>
          <a:xfrm>
            <a:off x="1109010" y="1488484"/>
            <a:ext cx="7355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FF0000"/>
                </a:solidFill>
              </a:rPr>
              <a:t>min. 56 dní </a:t>
            </a:r>
            <a:r>
              <a:rPr lang="sk-SK" b="1" dirty="0">
                <a:solidFill>
                  <a:srgbClr val="0054A3"/>
                </a:solidFill>
              </a:rPr>
              <a:t>do zistenia skutočnosti o vzniku daňovej povinnosti u „A“ (mesačný platiteľ) a o vzniku práva na odpočítanie dane u platiteľa „B“</a:t>
            </a:r>
          </a:p>
        </p:txBody>
      </p:sp>
      <p:sp>
        <p:nvSpPr>
          <p:cNvPr id="23" name="Vývojový diagram: spojnica 22">
            <a:extLst>
              <a:ext uri="{FF2B5EF4-FFF2-40B4-BE49-F238E27FC236}">
                <a16:creationId xmlns:a16="http://schemas.microsoft.com/office/drawing/2014/main" id="{E80F3716-75EB-AC9F-08AE-4CB326B0122B}"/>
              </a:ext>
            </a:extLst>
          </p:cNvPr>
          <p:cNvSpPr/>
          <p:nvPr/>
        </p:nvSpPr>
        <p:spPr>
          <a:xfrm>
            <a:off x="4907489" y="3004818"/>
            <a:ext cx="190643" cy="206468"/>
          </a:xfrm>
          <a:prstGeom prst="flowChartConnector">
            <a:avLst/>
          </a:prstGeom>
          <a:solidFill>
            <a:srgbClr val="0054A3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BlokTextu 24">
            <a:extLst>
              <a:ext uri="{FF2B5EF4-FFF2-40B4-BE49-F238E27FC236}">
                <a16:creationId xmlns:a16="http://schemas.microsoft.com/office/drawing/2014/main" id="{3F5DE868-9DF0-370C-493E-82BCFEEE26CC}"/>
              </a:ext>
            </a:extLst>
          </p:cNvPr>
          <p:cNvSpPr txBox="1"/>
          <p:nvPr/>
        </p:nvSpPr>
        <p:spPr>
          <a:xfrm>
            <a:off x="352824" y="4590746"/>
            <a:ext cx="102874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54A3"/>
                </a:solidFill>
              </a:rPr>
              <a:t>Finančná správa kontroluje platiteľov na základe ex post údajov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efektivita výberu DS na kontrolu</a:t>
            </a:r>
            <a:r>
              <a:rPr lang="sk-SK" b="1" dirty="0">
                <a:solidFill>
                  <a:srgbClr val="0054A3"/>
                </a:solidFill>
              </a:rPr>
              <a:t> &gt; 80%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značný počet </a:t>
            </a:r>
            <a:r>
              <a:rPr lang="sk-SK" b="1" dirty="0">
                <a:solidFill>
                  <a:srgbClr val="0054A3"/>
                </a:solidFill>
              </a:rPr>
              <a:t>(cca 20%) </a:t>
            </a:r>
            <a:r>
              <a:rPr lang="sk-SK" dirty="0">
                <a:solidFill>
                  <a:srgbClr val="0054A3"/>
                </a:solidFill>
              </a:rPr>
              <a:t>kontrol DPH (mimo kontrol NO DPH) – </a:t>
            </a:r>
            <a:r>
              <a:rPr lang="sk-SK" b="1" dirty="0">
                <a:solidFill>
                  <a:srgbClr val="0054A3"/>
                </a:solidFill>
              </a:rPr>
              <a:t>daň podľa pomôcok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vo všeobecnosti však </a:t>
            </a:r>
            <a:r>
              <a:rPr lang="sk-SK" b="1" u="sng" dirty="0">
                <a:solidFill>
                  <a:srgbClr val="0054A3"/>
                </a:solidFill>
              </a:rPr>
              <a:t>extrémne</a:t>
            </a:r>
            <a:r>
              <a:rPr lang="sk-SK" dirty="0">
                <a:solidFill>
                  <a:srgbClr val="0054A3"/>
                </a:solidFill>
              </a:rPr>
              <a:t> </a:t>
            </a:r>
            <a:r>
              <a:rPr lang="sk-SK" b="1" dirty="0">
                <a:solidFill>
                  <a:srgbClr val="0054A3"/>
                </a:solidFill>
              </a:rPr>
              <a:t>nízky podiel zaplatenej </a:t>
            </a:r>
            <a:r>
              <a:rPr lang="sk-SK" dirty="0">
                <a:solidFill>
                  <a:srgbClr val="0054A3"/>
                </a:solidFill>
              </a:rPr>
              <a:t>dodatočne vyrubenej dane </a:t>
            </a:r>
          </a:p>
        </p:txBody>
      </p:sp>
      <p:sp>
        <p:nvSpPr>
          <p:cNvPr id="26" name="Vývojový diagram: spojnica 25">
            <a:extLst>
              <a:ext uri="{FF2B5EF4-FFF2-40B4-BE49-F238E27FC236}">
                <a16:creationId xmlns:a16="http://schemas.microsoft.com/office/drawing/2014/main" id="{F7A60AB6-604F-1938-73AA-58C51558C303}"/>
              </a:ext>
            </a:extLst>
          </p:cNvPr>
          <p:cNvSpPr/>
          <p:nvPr/>
        </p:nvSpPr>
        <p:spPr>
          <a:xfrm>
            <a:off x="10563647" y="3018871"/>
            <a:ext cx="257002" cy="232619"/>
          </a:xfrm>
          <a:prstGeom prst="flowChartConnector">
            <a:avLst/>
          </a:prstGeom>
          <a:solidFill>
            <a:srgbClr val="E03137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Zástupný objekt pre dátum 17">
            <a:extLst>
              <a:ext uri="{FF2B5EF4-FFF2-40B4-BE49-F238E27FC236}">
                <a16:creationId xmlns:a16="http://schemas.microsoft.com/office/drawing/2014/main" id="{5BDE584D-8F21-FC7F-4BC7-BD15FD60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8D7C2F1-3887-A690-79A0-F23AD509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4313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03168-C8DB-2516-50FE-4D0B1A3EE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1DCB417-7447-166B-2E33-6979FA49E6D2}"/>
              </a:ext>
            </a:extLst>
          </p:cNvPr>
          <p:cNvSpPr txBox="1">
            <a:spLocks/>
          </p:cNvSpPr>
          <p:nvPr/>
        </p:nvSpPr>
        <p:spPr>
          <a:xfrm>
            <a:off x="1342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sk-SK" kern="1200" cap="all" baseline="0" noProof="0" dirty="0">
                <a:latin typeface="Aptos" panose="020B0004020202020204" pitchFamily="34" charset="0"/>
              </a:rPr>
              <a:t>ViDA - </a:t>
            </a:r>
            <a:r>
              <a:rPr lang="sk-SK" kern="1200" cap="all" baseline="0" noProof="0" dirty="0"/>
              <a:t>Elektronická</a:t>
            </a:r>
            <a:r>
              <a:rPr lang="sk-SK" kern="1200" cap="all" baseline="0" noProof="0" dirty="0">
                <a:latin typeface="Aptos" panose="020B0004020202020204" pitchFamily="34" charset="0"/>
              </a:rPr>
              <a:t> fakturácia a systém predkladania údajov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5E6766-7904-720B-610B-83CD4EA29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3" y="1346479"/>
            <a:ext cx="10332367" cy="483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0054A3"/>
                </a:solidFill>
              </a:rPr>
              <a:t>OBSAH PREZENTÁCIE: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000" dirty="0"/>
              <a:t> </a:t>
            </a:r>
            <a:r>
              <a:rPr lang="sk-SK" sz="2000" dirty="0">
                <a:solidFill>
                  <a:srgbClr val="0054A3"/>
                </a:solidFill>
              </a:rPr>
              <a:t>Balík ViDA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rgbClr val="0054A3"/>
                </a:solidFill>
              </a:rPr>
              <a:t>Cezhraničná e-fa a elektronické oznamovanie </a:t>
            </a:r>
            <a:r>
              <a:rPr lang="sk-SK" sz="2000" dirty="0">
                <a:solidFill>
                  <a:srgbClr val="0054A3"/>
                </a:solidFill>
              </a:rPr>
              <a:t>údajov pre cezhraničné transakcie (EU DRR) – </a:t>
            </a:r>
            <a:r>
              <a:rPr lang="sk-SK" sz="2000" b="1" dirty="0">
                <a:solidFill>
                  <a:srgbClr val="0054A3"/>
                </a:solidFill>
              </a:rPr>
              <a:t>od 1. júla 2030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Transpozícia článkov smernice DPH do zákona o DPH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rgbClr val="0054A3"/>
                </a:solidFill>
              </a:rPr>
              <a:t> </a:t>
            </a:r>
            <a:r>
              <a:rPr lang="sk-SK" sz="2000" b="1" dirty="0">
                <a:solidFill>
                  <a:srgbClr val="0054A3"/>
                </a:solidFill>
              </a:rPr>
              <a:t>Tuzemská e-fa od 1. júla 2030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rgbClr val="0054A3"/>
                </a:solidFill>
              </a:rPr>
              <a:t>Tuzemská e-fa a elektronické oznamovanie údajov pre tuzemské transakcie  (od 2027)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Transpozícia článkov smernice DPH do zákona o DPH</a:t>
            </a:r>
          </a:p>
          <a:p>
            <a:pPr marL="0" indent="0">
              <a:buNone/>
            </a:pPr>
            <a:endParaRPr lang="sk-SK" sz="2000" dirty="0"/>
          </a:p>
          <a:p>
            <a:pPr>
              <a:buFont typeface="Wingdings" panose="05000000000000000000" pitchFamily="2" charset="2"/>
              <a:buChar char="Ø"/>
            </a:pPr>
            <a:endParaRPr lang="sk-SK" sz="2000" dirty="0"/>
          </a:p>
          <a:p>
            <a:pPr lvl="1">
              <a:buFont typeface="Wingdings" panose="05000000000000000000" pitchFamily="2" charset="2"/>
              <a:buChar char="Ø"/>
            </a:pPr>
            <a:endParaRPr lang="sk-SK" sz="2000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56ABA0-D37C-CC1D-4AA5-93BB602B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61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/>
              <a:t>23/06/2025</a:t>
            </a:r>
            <a:endParaRPr lang="en-GB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A9253B1-149E-5AD7-4DC6-3EB4D5E1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40131" y="6356350"/>
            <a:ext cx="79298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65A5C87-DF58-40C8-B092-1DE63DB4547E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30406C4-0276-5E28-F911-22DFB706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7487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4B0C5-D076-2414-9490-8CA8474B9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850" y="549606"/>
            <a:ext cx="10071987" cy="403542"/>
          </a:xfrm>
        </p:spPr>
        <p:txBody>
          <a:bodyPr>
            <a:normAutofit fontScale="90000"/>
          </a:bodyPr>
          <a:lstStyle/>
          <a:p>
            <a:r>
              <a:rPr lang="sk-SK" dirty="0"/>
              <a:t>Elektronická fakturácia - Východiská ?</a:t>
            </a:r>
            <a:br>
              <a:rPr lang="sk-SK" dirty="0"/>
            </a:b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CAA791-7DE7-41E6-25A4-C8160613B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B72C007-8C3A-7330-BADB-5016A8E9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20</a:t>
            </a:fld>
            <a:endParaRPr lang="en-GB" noProof="0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EA2591A0-90D6-93A7-6A49-FB5A3B2FA6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4062070"/>
              </p:ext>
            </p:extLst>
          </p:nvPr>
        </p:nvGraphicFramePr>
        <p:xfrm>
          <a:off x="347845" y="719666"/>
          <a:ext cx="117289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Zástupný objekt pre obsah 14">
            <a:extLst>
              <a:ext uri="{FF2B5EF4-FFF2-40B4-BE49-F238E27FC236}">
                <a16:creationId xmlns:a16="http://schemas.microsoft.com/office/drawing/2014/main" id="{9E7943E9-3004-2EB3-BADC-3638F1354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869795"/>
            <a:ext cx="10890725" cy="5307167"/>
          </a:xfrm>
        </p:spPr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Východiská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081E91BA-CA45-581B-7452-A0AAB36A5C1C}"/>
              </a:ext>
            </a:extLst>
          </p:cNvPr>
          <p:cNvSpPr txBox="1"/>
          <p:nvPr/>
        </p:nvSpPr>
        <p:spPr>
          <a:xfrm>
            <a:off x="901839" y="1783020"/>
            <a:ext cx="3200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Je vhodné zachovávať výkon správy daní ex post alebo je potrebná zmena celkovej paradigmy správy daní?</a:t>
            </a:r>
          </a:p>
          <a:p>
            <a:endParaRPr lang="sk-SK" dirty="0"/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A10ED338-1467-9BDA-4716-9DCF3EEC26B6}"/>
              </a:ext>
            </a:extLst>
          </p:cNvPr>
          <p:cNvSpPr txBox="1"/>
          <p:nvPr/>
        </p:nvSpPr>
        <p:spPr>
          <a:xfrm>
            <a:off x="8876369" y="2497459"/>
            <a:ext cx="320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E03137"/>
                </a:solidFill>
              </a:rPr>
              <a:t>Čo môže znamenať zisk údajov v reálnom čase pre výkon správy daní?</a:t>
            </a:r>
          </a:p>
          <a:p>
            <a:endParaRPr lang="sk-SK" dirty="0">
              <a:solidFill>
                <a:srgbClr val="E03137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C2B84911-C81F-90DB-166D-968F878591C8}"/>
              </a:ext>
            </a:extLst>
          </p:cNvPr>
          <p:cNvSpPr txBox="1"/>
          <p:nvPr/>
        </p:nvSpPr>
        <p:spPr>
          <a:xfrm>
            <a:off x="3137509" y="5156021"/>
            <a:ext cx="320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Je potrebné mať dve vyčerpávajúce právne úpravy fakturácie?</a:t>
            </a:r>
          </a:p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9" name="BlokTextu 18">
            <a:extLst>
              <a:ext uri="{FF2B5EF4-FFF2-40B4-BE49-F238E27FC236}">
                <a16:creationId xmlns:a16="http://schemas.microsoft.com/office/drawing/2014/main" id="{2B1DC60D-88DC-C976-E7E4-0C8EDA4A0681}"/>
              </a:ext>
            </a:extLst>
          </p:cNvPr>
          <p:cNvSpPr txBox="1"/>
          <p:nvPr/>
        </p:nvSpPr>
        <p:spPr>
          <a:xfrm>
            <a:off x="399421" y="3439736"/>
            <a:ext cx="320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E-fakturácia len pre cezhraničné obchody v rámci EÚ? Skutočne dualita?</a:t>
            </a:r>
          </a:p>
          <a:p>
            <a:endParaRPr lang="sk-SK" dirty="0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600F8092-59CA-13F7-389B-D40BDA2C79A1}"/>
              </a:ext>
            </a:extLst>
          </p:cNvPr>
          <p:cNvSpPr txBox="1"/>
          <p:nvPr/>
        </p:nvSpPr>
        <p:spPr>
          <a:xfrm>
            <a:off x="6885875" y="1103277"/>
            <a:ext cx="3200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Ako najvhodnejšie uchopiť plnenie povinností dotknutými subjektmi?</a:t>
            </a:r>
          </a:p>
          <a:p>
            <a:endParaRPr lang="sk-S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B79DE330-BAD6-CDC1-74B2-8B3E9B2C1A9D}"/>
              </a:ext>
            </a:extLst>
          </p:cNvPr>
          <p:cNvSpPr txBox="1"/>
          <p:nvPr/>
        </p:nvSpPr>
        <p:spPr>
          <a:xfrm>
            <a:off x="8876368" y="5431557"/>
            <a:ext cx="3200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Len od roku 2030 alebo aj skôr?</a:t>
            </a:r>
          </a:p>
          <a:p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290C56D-FEAC-B83F-59ED-6C206BC4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4608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046" y="411983"/>
            <a:ext cx="11005954" cy="403542"/>
          </a:xfrm>
        </p:spPr>
        <p:txBody>
          <a:bodyPr>
            <a:normAutofit/>
          </a:bodyPr>
          <a:lstStyle/>
          <a:p>
            <a:r>
              <a:rPr lang="sk-SK" dirty="0"/>
              <a:t>ViDA – E-fakturácia a oznamovanie údajov pri tuzemských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815525"/>
            <a:ext cx="10847538" cy="53986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600" b="1" dirty="0">
                <a:solidFill>
                  <a:srgbClr val="E03137"/>
                </a:solidFill>
              </a:rPr>
              <a:t>Zákon o DPH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600" b="1" dirty="0">
              <a:solidFill>
                <a:srgbClr val="0054A3"/>
              </a:solidFill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E03137"/>
                </a:solidFill>
              </a:rPr>
              <a:t>povinná e-fakturácia B2B a B2G </a:t>
            </a:r>
            <a:r>
              <a:rPr lang="sk-SK" sz="1600" dirty="0">
                <a:solidFill>
                  <a:srgbClr val="0070C0"/>
                </a:solidFill>
              </a:rPr>
              <a:t>- </a:t>
            </a:r>
            <a:r>
              <a:rPr lang="sk-SK" sz="1600" b="1" dirty="0">
                <a:solidFill>
                  <a:srgbClr val="0054A3"/>
                </a:solidFill>
              </a:rPr>
              <a:t>bez ohľadu na usadenie vystaviteľa a príjemcu faktúry</a:t>
            </a:r>
            <a:r>
              <a:rPr lang="sk-SK" sz="1600" dirty="0">
                <a:solidFill>
                  <a:srgbClr val="0054A3"/>
                </a:solidFill>
              </a:rPr>
              <a:t>, do 30.6.2030 usadenie len na území tuzemska</a:t>
            </a: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  <a:buNone/>
            </a:pPr>
            <a:endParaRPr lang="sk-SK" sz="1600" b="1" dirty="0">
              <a:solidFill>
                <a:srgbClr val="0054A3"/>
              </a:solidFill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E03137"/>
                </a:solidFill>
              </a:rPr>
              <a:t>povinné oznamovanie údajov </a:t>
            </a:r>
            <a:r>
              <a:rPr lang="sk-SK" sz="1600" b="1" dirty="0">
                <a:solidFill>
                  <a:srgbClr val="0054A3"/>
                </a:solidFill>
              </a:rPr>
              <a:t>- </a:t>
            </a:r>
            <a:r>
              <a:rPr lang="sk-SK" sz="1600" dirty="0">
                <a:solidFill>
                  <a:srgbClr val="0054A3"/>
                </a:solidFill>
              </a:rPr>
              <a:t>tuzemský systém predkladania údajov </a:t>
            </a:r>
            <a:r>
              <a:rPr lang="sk-SK" sz="1600" b="1" dirty="0">
                <a:solidFill>
                  <a:srgbClr val="0054A3"/>
                </a:solidFill>
              </a:rPr>
              <a:t>kompatibilný s EU-DRR, odstraňuje sa povinnosť predkladať údaje prostredníctvom KV DPH (v celom rozsahu)</a:t>
            </a: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endParaRPr lang="sk-SK" sz="1600" dirty="0">
              <a:solidFill>
                <a:srgbClr val="0054A3"/>
              </a:solidFill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E03137"/>
                </a:solidFill>
              </a:rPr>
              <a:t>§ 71 až 76 </a:t>
            </a:r>
            <a:r>
              <a:rPr lang="sk-SK" sz="1600" dirty="0">
                <a:solidFill>
                  <a:srgbClr val="0054A3"/>
                </a:solidFill>
              </a:rPr>
              <a:t>- e-fakturácia pre tuzemské transakcie – </a:t>
            </a:r>
            <a:r>
              <a:rPr lang="sk-SK" sz="1600" b="1" dirty="0">
                <a:solidFill>
                  <a:srgbClr val="0054A3"/>
                </a:solidFill>
              </a:rPr>
              <a:t>fakturačné pravidlá v súlade s fakturačnými pravidlami pre cezhraničné transakcie od 1.7.2030 </a:t>
            </a:r>
            <a:r>
              <a:rPr lang="sk-SK" sz="1600" dirty="0">
                <a:solidFill>
                  <a:srgbClr val="0054A3"/>
                </a:solidFill>
              </a:rPr>
              <a:t>(právny rámec článok 5 smernice 2025/516 – články 218 až 236) – (viď prezentácia – </a:t>
            </a:r>
            <a:r>
              <a:rPr lang="sk-SK" sz="1600" dirty="0" err="1">
                <a:solidFill>
                  <a:srgbClr val="0054A3"/>
                </a:solidFill>
              </a:rPr>
              <a:t>slidy</a:t>
            </a:r>
            <a:r>
              <a:rPr lang="sk-SK" sz="1600" dirty="0">
                <a:solidFill>
                  <a:srgbClr val="0054A3"/>
                </a:solidFill>
              </a:rPr>
              <a:t> 7 až 12)</a:t>
            </a:r>
            <a:endParaRPr lang="sk-SK" sz="1600" dirty="0">
              <a:solidFill>
                <a:srgbClr val="0054A3"/>
              </a:solidFill>
              <a:highlight>
                <a:srgbClr val="FFFF00"/>
              </a:highlight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  <a:buNone/>
            </a:pPr>
            <a:endParaRPr lang="sk-SK" sz="1600" b="1" dirty="0">
              <a:solidFill>
                <a:srgbClr val="0054A3"/>
              </a:solidFill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E03137"/>
                </a:solidFill>
              </a:rPr>
              <a:t> § 71 ods. 1</a:t>
            </a: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rgbClr val="0054A3"/>
                </a:solidFill>
              </a:rPr>
              <a:t>základné pravidlo - </a:t>
            </a:r>
            <a:r>
              <a:rPr lang="sk-SK" sz="1600" dirty="0">
                <a:solidFill>
                  <a:srgbClr val="0054A3"/>
                </a:solidFill>
              </a:rPr>
              <a:t>elektronická faktúra vyhotovená podľa zákona o DPH</a:t>
            </a:r>
          </a:p>
          <a:p>
            <a:pPr marL="719138" lvl="1" indent="-365125">
              <a:lnSpc>
                <a:spcPct val="100000"/>
              </a:lnSpc>
              <a:spcBef>
                <a:spcPts val="0"/>
              </a:spcBef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</a:rPr>
              <a:t>vyhotovená, zaslaná a prijatá v štruktúrovanom elektronickom formáte</a:t>
            </a:r>
            <a:r>
              <a:rPr lang="sk-SK" sz="1600" dirty="0">
                <a:solidFill>
                  <a:srgbClr val="0054A3"/>
                </a:solidFill>
              </a:rPr>
              <a:t>, ktorý umožňuje jej </a:t>
            </a:r>
            <a:r>
              <a:rPr lang="sk-SK" sz="1600" b="1" dirty="0">
                <a:solidFill>
                  <a:srgbClr val="0054A3"/>
                </a:solidFill>
              </a:rPr>
              <a:t>automatizované a elektronické spracovanie</a:t>
            </a:r>
          </a:p>
          <a:p>
            <a:pPr marL="719138" lvl="1" indent="-365125">
              <a:lnSpc>
                <a:spcPct val="100000"/>
              </a:lnSpc>
              <a:spcBef>
                <a:spcPts val="0"/>
              </a:spcBef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</a:rPr>
              <a:t>v súlade s formátom a technickým požiadavkami </a:t>
            </a:r>
            <a:r>
              <a:rPr lang="sk-SK" sz="1600" u="sng" dirty="0">
                <a:solidFill>
                  <a:srgbClr val="0054A3"/>
                </a:solidFill>
              </a:rPr>
              <a:t>na jej vyhotovenie, zaslanie a prijatie</a:t>
            </a:r>
            <a:r>
              <a:rPr lang="sk-SK" sz="1600" b="1" dirty="0">
                <a:solidFill>
                  <a:srgbClr val="0054A3"/>
                </a:solidFill>
              </a:rPr>
              <a:t> </a:t>
            </a:r>
            <a:r>
              <a:rPr lang="sk-SK" sz="1600" dirty="0">
                <a:solidFill>
                  <a:srgbClr val="0054A3"/>
                </a:solidFill>
              </a:rPr>
              <a:t>ustanovenými všeobecne záväzným predpisom, ktorý vydá MF SR </a:t>
            </a:r>
            <a:r>
              <a:rPr lang="sk-SK" sz="1600" b="1" dirty="0">
                <a:solidFill>
                  <a:srgbClr val="0054A3"/>
                </a:solidFill>
              </a:rPr>
              <a:t>(základom bude PEPPOL BIS 3.0)</a:t>
            </a:r>
          </a:p>
          <a:p>
            <a:pPr marL="354013" lvl="1" indent="-176213">
              <a:lnSpc>
                <a:spcPct val="100000"/>
              </a:lnSpc>
              <a:spcBef>
                <a:spcPts val="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600" b="1" dirty="0">
                <a:solidFill>
                  <a:srgbClr val="0054A3"/>
                </a:solidFill>
              </a:rPr>
              <a:t>Ostatné formáty </a:t>
            </a:r>
            <a:r>
              <a:rPr lang="sk-SK" sz="1600" dirty="0">
                <a:solidFill>
                  <a:srgbClr val="0054A3"/>
                </a:solidFill>
              </a:rPr>
              <a:t>(napr. doklad z e-kasy, listinná podoba) – </a:t>
            </a:r>
            <a:r>
              <a:rPr lang="sk-SK" sz="1600" b="1" dirty="0">
                <a:solidFill>
                  <a:srgbClr val="0054A3"/>
                </a:solidFill>
              </a:rPr>
              <a:t>len ak to zákon pripúšťa</a:t>
            </a: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  <a:buNone/>
            </a:pPr>
            <a:endParaRPr lang="sk-SK" sz="1600" dirty="0">
              <a:solidFill>
                <a:srgbClr val="0054A3"/>
              </a:solidFill>
            </a:endParaRP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</a:pPr>
            <a:r>
              <a:rPr lang="sk-SK" sz="1600" b="1" dirty="0">
                <a:solidFill>
                  <a:srgbClr val="E03137"/>
                </a:solidFill>
              </a:rPr>
              <a:t>§ 49 ods. 11 </a:t>
            </a:r>
            <a:r>
              <a:rPr lang="sk-SK" sz="1600" b="1" dirty="0">
                <a:solidFill>
                  <a:srgbClr val="0054A3"/>
                </a:solidFill>
              </a:rPr>
              <a:t>– nová hmotnoprávna podmienka práva na odpočítanie dane </a:t>
            </a:r>
            <a:r>
              <a:rPr lang="sk-SK" sz="1600" dirty="0">
                <a:solidFill>
                  <a:srgbClr val="0054A3"/>
                </a:solidFill>
              </a:rPr>
              <a:t>vzťahujúca sa na dodanie tovaru alebo služby podliehajúcej oznamovacej povinnosti podľa § 80a</a:t>
            </a:r>
          </a:p>
          <a:p>
            <a:pPr marL="361950" lvl="1" indent="-180975">
              <a:lnSpc>
                <a:spcPct val="100000"/>
              </a:lnSpc>
              <a:spcBef>
                <a:spcPts val="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rgbClr val="0054A3"/>
                </a:solidFill>
              </a:rPr>
              <a:t>platiteľ môže odpočítať daň </a:t>
            </a:r>
            <a:r>
              <a:rPr lang="sk-SK" sz="1600" b="1" dirty="0">
                <a:solidFill>
                  <a:srgbClr val="0054A3"/>
                </a:solidFill>
              </a:rPr>
              <a:t>len vtedy, ak má elektronickú faktúru od platiteľa </a:t>
            </a:r>
            <a:r>
              <a:rPr lang="sk-SK" sz="1600" dirty="0">
                <a:solidFill>
                  <a:srgbClr val="0054A3"/>
                </a:solidFill>
              </a:rPr>
              <a:t>vyhotovenú podľa § 71 ods. 1 písm. b) bod 2 </a:t>
            </a:r>
            <a:r>
              <a:rPr lang="sk-SK" sz="1400" b="1" dirty="0">
                <a:solidFill>
                  <a:srgbClr val="0054A3"/>
                </a:solidFill>
              </a:rPr>
              <a:t>	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400" b="1" dirty="0">
              <a:solidFill>
                <a:srgbClr val="0054A3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sk-SK" sz="1400" dirty="0">
              <a:solidFill>
                <a:srgbClr val="E03137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400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36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1AD20-7CEE-4AA7-C814-6D91BFE2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787EB-1433-4636-1A7B-6B1C1330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968" y="136525"/>
            <a:ext cx="11103032" cy="1058726"/>
          </a:xfrm>
        </p:spPr>
        <p:txBody>
          <a:bodyPr>
            <a:normAutofit/>
          </a:bodyPr>
          <a:lstStyle/>
          <a:p>
            <a:r>
              <a:rPr lang="sk-SK" sz="2000" dirty="0"/>
              <a:t>ViDA – § 80</a:t>
            </a:r>
            <a:r>
              <a:rPr lang="sk-SK" sz="2000" cap="none" dirty="0"/>
              <a:t>a</a:t>
            </a:r>
            <a:r>
              <a:rPr lang="sk-SK" sz="2000" dirty="0"/>
              <a:t> - Digitálne oznamovanie údajov pri Tuzemských transakciách </a:t>
            </a:r>
            <a:r>
              <a:rPr lang="sk-SK" sz="2000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9760D2-7CDE-1713-F5C1-E1A4C220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A5A44D-CEE5-008C-E768-A510A357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22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D19440A0-24E7-9676-FF1C-30476AEAA7C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EF512DEB-19CD-C34D-8751-925D3AC4283A}"/>
              </a:ext>
            </a:extLst>
          </p:cNvPr>
          <p:cNvSpPr txBox="1">
            <a:spLocks/>
          </p:cNvSpPr>
          <p:nvPr/>
        </p:nvSpPr>
        <p:spPr>
          <a:xfrm>
            <a:off x="6683826" y="1467116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C3C5C86-F4B6-940B-40F8-6340BBA7B730}"/>
              </a:ext>
            </a:extLst>
          </p:cNvPr>
          <p:cNvSpPr txBox="1"/>
          <p:nvPr/>
        </p:nvSpPr>
        <p:spPr>
          <a:xfrm>
            <a:off x="1151726" y="721741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17ACADAF-96A0-86FF-AB34-1240AC0D4E78}"/>
              </a:ext>
            </a:extLst>
          </p:cNvPr>
          <p:cNvSpPr txBox="1">
            <a:spLocks/>
          </p:cNvSpPr>
          <p:nvPr/>
        </p:nvSpPr>
        <p:spPr>
          <a:xfrm>
            <a:off x="1170213" y="1920240"/>
            <a:ext cx="5181600" cy="443611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E03137"/>
                </a:solidFill>
              </a:rPr>
              <a:t>Kontrolný výkaz sa nahrádza údajmi z tuzemských transakcií !!!</a:t>
            </a:r>
          </a:p>
          <a:p>
            <a:r>
              <a:rPr lang="sk-SK" sz="1800" b="1" u="sng" dirty="0">
                <a:solidFill>
                  <a:srgbClr val="0054A3"/>
                </a:solidFill>
              </a:rPr>
              <a:t>Článok 271a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b="1" dirty="0">
                <a:solidFill>
                  <a:srgbClr val="0054A3"/>
                </a:solidFill>
              </a:rPr>
              <a:t>členské štáty môžu vyžadovať</a:t>
            </a:r>
            <a:r>
              <a:rPr lang="sk-SK" sz="1600" dirty="0">
                <a:solidFill>
                  <a:srgbClr val="0054A3"/>
                </a:solidFill>
              </a:rPr>
              <a:t>, aby zdaniteľné osoby usadené alebo identifikované na účely DPH na ich území </a:t>
            </a:r>
            <a:r>
              <a:rPr lang="sk-SK" sz="1600" b="1" dirty="0">
                <a:solidFill>
                  <a:srgbClr val="0054A3"/>
                </a:solidFill>
              </a:rPr>
              <a:t>elektronicky zasielali daňovým orgánom týchto členských štátov údaje o dodaniach </a:t>
            </a:r>
            <a:r>
              <a:rPr lang="sk-SK" sz="1600" dirty="0">
                <a:solidFill>
                  <a:srgbClr val="0054A3"/>
                </a:solidFill>
              </a:rPr>
              <a:t>tovaru a poskytnutiach služieb iných než tých, ktoré sa uvádzajú v článku 262, dodaných alebo poskytnutých sebe alebo </a:t>
            </a:r>
            <a:r>
              <a:rPr lang="sk-SK" sz="1600" b="1" dirty="0">
                <a:solidFill>
                  <a:srgbClr val="0054A3"/>
                </a:solidFill>
              </a:rPr>
              <a:t>iným zdaniteľným osobám na ich území</a:t>
            </a:r>
            <a:r>
              <a:rPr lang="sk-SK" sz="1600" dirty="0">
                <a:solidFill>
                  <a:srgbClr val="0054A3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600" b="1" dirty="0">
                <a:solidFill>
                  <a:srgbClr val="0054A3"/>
                </a:solidFill>
              </a:rPr>
              <a:t>Členské štáty môžu vyžadovať</a:t>
            </a:r>
            <a:r>
              <a:rPr lang="sk-SK" sz="1600" dirty="0">
                <a:solidFill>
                  <a:srgbClr val="0054A3"/>
                </a:solidFill>
              </a:rPr>
              <a:t>, aby zdaniteľné osoby usadené alebo identifikované na účely DPH na ich území </a:t>
            </a:r>
            <a:r>
              <a:rPr lang="sk-SK" sz="1600" b="1" dirty="0">
                <a:solidFill>
                  <a:srgbClr val="0054A3"/>
                </a:solidFill>
              </a:rPr>
              <a:t>elektronicky zasielali daňovým orgánom týchto členských štátov údaje o dodaniach </a:t>
            </a:r>
            <a:r>
              <a:rPr lang="sk-SK" sz="1600" dirty="0">
                <a:solidFill>
                  <a:srgbClr val="0054A3"/>
                </a:solidFill>
              </a:rPr>
              <a:t>tovaru a poskytnutiach služieb iných než tých, ktoré sa uvádzajú v článku 262, ktoré si na ich území dodali alebo poskytli samy alebo</a:t>
            </a:r>
            <a:r>
              <a:rPr lang="sk-SK" sz="1600" b="1" dirty="0">
                <a:solidFill>
                  <a:srgbClr val="0054A3"/>
                </a:solidFill>
              </a:rPr>
              <a:t> ktoré im dodali alebo poskytli iné zdaniteľné osoby</a:t>
            </a:r>
            <a:r>
              <a:rPr lang="sk-SK" sz="1600" dirty="0">
                <a:solidFill>
                  <a:srgbClr val="0054A3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k-SK" sz="16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E2D43FA1-CC2B-94AC-B25C-2E38F94AFA47}"/>
              </a:ext>
            </a:extLst>
          </p:cNvPr>
          <p:cNvSpPr txBox="1"/>
          <p:nvPr/>
        </p:nvSpPr>
        <p:spPr>
          <a:xfrm>
            <a:off x="6697788" y="1521008"/>
            <a:ext cx="493721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4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80a ods. 1 a 2 – NOVÝ</a:t>
            </a: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Kto je povinný predkladať údaje: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400" u="sng" dirty="0">
                <a:solidFill>
                  <a:srgbClr val="0054A3"/>
                </a:solidFill>
                <a:latin typeface="Calibri" panose="020F0502020204030204" pitchFamily="34" charset="0"/>
              </a:rPr>
              <a:t>p</a:t>
            </a:r>
            <a:r>
              <a:rPr lang="sk-SK" sz="1600" u="sng" dirty="0">
                <a:solidFill>
                  <a:srgbClr val="0054A3"/>
                </a:solidFill>
                <a:latin typeface="Calibri" panose="020F0502020204030204" pitchFamily="34" charset="0"/>
              </a:rPr>
              <a:t>latiteľ, ktorý dodal T alebo S</a:t>
            </a:r>
            <a:r>
              <a:rPr lang="sk-SK" sz="1600" dirty="0">
                <a:solidFill>
                  <a:srgbClr val="0054A3"/>
                </a:solidFill>
                <a:latin typeface="Calibri" panose="020F0502020204030204" pitchFamily="34" charset="0"/>
              </a:rPr>
              <a:t> pod identifikačným číslom pre daň podľa § 4, § 4b, § 4c </a:t>
            </a:r>
            <a:r>
              <a:rPr lang="sk-SK" sz="1600" b="1" dirty="0">
                <a:solidFill>
                  <a:srgbClr val="0054A3"/>
                </a:solidFill>
                <a:latin typeface="Calibri" panose="020F0502020204030204" pitchFamily="34" charset="0"/>
              </a:rPr>
              <a:t>alebo podľa § 5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400" u="sng" dirty="0">
                <a:solidFill>
                  <a:srgbClr val="0054A3"/>
                </a:solidFill>
                <a:latin typeface="Calibri" panose="020F0502020204030204" pitchFamily="34" charset="0"/>
              </a:rPr>
              <a:t>p</a:t>
            </a:r>
            <a:r>
              <a:rPr lang="sk-SK" sz="1600" u="sng" dirty="0">
                <a:solidFill>
                  <a:srgbClr val="0054A3"/>
                </a:solidFill>
                <a:latin typeface="Calibri" panose="020F0502020204030204" pitchFamily="34" charset="0"/>
              </a:rPr>
              <a:t>latiteľ, ktorému bol dodaný T alebo S</a:t>
            </a:r>
            <a:r>
              <a:rPr lang="sk-SK" sz="1600" dirty="0">
                <a:solidFill>
                  <a:srgbClr val="0054A3"/>
                </a:solidFill>
                <a:latin typeface="Calibri" panose="020F0502020204030204" pitchFamily="34" charset="0"/>
              </a:rPr>
              <a:t> pod identifikačným číslom pre daň podľa § 4, § 4b, § 4c </a:t>
            </a:r>
            <a:r>
              <a:rPr lang="sk-SK" sz="1600" b="1" dirty="0">
                <a:solidFill>
                  <a:srgbClr val="0054A3"/>
                </a:solidFill>
                <a:latin typeface="Calibri" panose="020F0502020204030204" pitchFamily="34" charset="0"/>
              </a:rPr>
              <a:t>alebo podľa § 5</a:t>
            </a:r>
          </a:p>
          <a:p>
            <a:pPr algn="just"/>
            <a:endParaRPr lang="sk-SK" sz="1600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Čo sa oznamuje a komu?</a:t>
            </a:r>
          </a:p>
          <a:p>
            <a:pPr algn="just"/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finančnému riaditeľstvu </a:t>
            </a:r>
          </a:p>
          <a:p>
            <a:pPr algn="just"/>
            <a:endParaRPr lang="sk-SK" sz="1200" b="1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údaje </a:t>
            </a: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o:</a:t>
            </a:r>
          </a:p>
          <a:p>
            <a:pPr marL="361950" indent="-180975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dodaní T alebo S s miestom dodania v tuzemsku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pri ktorých bol platiteľ povinný vyhotoviť e-fa podľa § 72 ods. 1 písm. a) alebo</a:t>
            </a:r>
          </a:p>
          <a:p>
            <a:pPr marL="361950" indent="-180975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sk-SK" sz="1600" b="1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prijatí platby pred dodaním T alebo 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600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údaje </a:t>
            </a:r>
            <a:r>
              <a:rPr lang="sk-SK" sz="1600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o:</a:t>
            </a:r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prijatí T alebo S </a:t>
            </a:r>
            <a:r>
              <a:rPr lang="sk-SK" sz="1600" b="1" dirty="0" err="1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miestom dodania v tuzemsku</a:t>
            </a:r>
            <a:endParaRPr lang="sk-SK" sz="1600" b="1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sk-SK" sz="1600" b="1" u="sng" dirty="0">
              <a:solidFill>
                <a:srgbClr val="00B05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2B65399-338D-331E-7AF0-1AA14712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068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1AD20-7CEE-4AA7-C814-6D91BFE2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787EB-1433-4636-1A7B-6B1C1330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968" y="136525"/>
            <a:ext cx="11103032" cy="1058726"/>
          </a:xfrm>
        </p:spPr>
        <p:txBody>
          <a:bodyPr>
            <a:normAutofit/>
          </a:bodyPr>
          <a:lstStyle/>
          <a:p>
            <a:r>
              <a:rPr lang="sk-SK" sz="2000" dirty="0"/>
              <a:t>ViDA – § 80</a:t>
            </a:r>
            <a:r>
              <a:rPr lang="sk-SK" sz="2000" cap="none" dirty="0"/>
              <a:t>a</a:t>
            </a:r>
            <a:r>
              <a:rPr lang="sk-SK" sz="2000" dirty="0"/>
              <a:t> - Digitálne oznamovanie údajov pri Tuzemských transakciách 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9760D2-7CDE-1713-F5C1-E1A4C220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A5A44D-CEE5-008C-E768-A510A357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23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D19440A0-24E7-9676-FF1C-30476AEAA7C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EF512DEB-19CD-C34D-8751-925D3AC4283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C3C5C86-F4B6-940B-40F8-6340BBA7B730}"/>
              </a:ext>
            </a:extLst>
          </p:cNvPr>
          <p:cNvSpPr txBox="1"/>
          <p:nvPr/>
        </p:nvSpPr>
        <p:spPr>
          <a:xfrm>
            <a:off x="1225383" y="696117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17ACADAF-96A0-86FF-AB34-1240AC0D4E78}"/>
              </a:ext>
            </a:extLst>
          </p:cNvPr>
          <p:cNvSpPr txBox="1">
            <a:spLocks/>
          </p:cNvSpPr>
          <p:nvPr/>
        </p:nvSpPr>
        <p:spPr>
          <a:xfrm>
            <a:off x="1170213" y="1920240"/>
            <a:ext cx="5181600" cy="443611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u="sng" dirty="0">
                <a:solidFill>
                  <a:srgbClr val="0054A3"/>
                </a:solidFill>
              </a:rPr>
              <a:t>Článok 271b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dirty="0">
                <a:solidFill>
                  <a:srgbClr val="0054A3"/>
                </a:solidFill>
              </a:rPr>
              <a:t> </a:t>
            </a:r>
            <a:r>
              <a:rPr lang="sk-SK" sz="1800" b="1" dirty="0">
                <a:solidFill>
                  <a:srgbClr val="0054A3"/>
                </a:solidFill>
              </a:rPr>
              <a:t>Ako sa zasielajú požadované údaje?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sk-SK" sz="1600" dirty="0">
                <a:solidFill>
                  <a:srgbClr val="0054A3"/>
                </a:solidFill>
              </a:rPr>
              <a:t>za každú jednotlivú transakciu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dirty="0">
                <a:solidFill>
                  <a:srgbClr val="0054A3"/>
                </a:solidFill>
              </a:rPr>
              <a:t>Kedy?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sk-SK" sz="1600" u="sng" dirty="0">
                <a:solidFill>
                  <a:srgbClr val="0054A3"/>
                </a:solidFill>
              </a:rPr>
              <a:t>Dodávateľ </a:t>
            </a:r>
            <a:r>
              <a:rPr lang="sk-SK" sz="1600" dirty="0">
                <a:solidFill>
                  <a:srgbClr val="0054A3"/>
                </a:solidFill>
              </a:rPr>
              <a:t>(článok 271b ods. 1):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</a:rPr>
              <a:t>v čase, keď sa e-fa vyhotovila </a:t>
            </a:r>
            <a:r>
              <a:rPr lang="sk-SK" sz="1600" dirty="0">
                <a:solidFill>
                  <a:srgbClr val="0054A3"/>
                </a:solidFill>
              </a:rPr>
              <a:t>alebo sa mala vyhotoviť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</a:rPr>
              <a:t>najneskôr v piaty deň </a:t>
            </a:r>
            <a:r>
              <a:rPr lang="sk-SK" sz="1600" dirty="0">
                <a:solidFill>
                  <a:srgbClr val="0054A3"/>
                </a:solidFill>
              </a:rPr>
              <a:t>po tom, ako sa faktúra vyhotovila alebo mala vyhotoviť, ak e-fa vyhotovuje kupujúci namiesto dodávateľa (</a:t>
            </a:r>
            <a:r>
              <a:rPr lang="sk-SK" sz="1600" dirty="0" err="1">
                <a:solidFill>
                  <a:srgbClr val="0054A3"/>
                </a:solidFill>
              </a:rPr>
              <a:t>self</a:t>
            </a:r>
            <a:r>
              <a:rPr lang="sk-SK" sz="1600" dirty="0">
                <a:solidFill>
                  <a:srgbClr val="0054A3"/>
                </a:solidFill>
              </a:rPr>
              <a:t> – </a:t>
            </a:r>
            <a:r>
              <a:rPr lang="sk-SK" sz="1600" dirty="0" err="1">
                <a:solidFill>
                  <a:srgbClr val="0054A3"/>
                </a:solidFill>
              </a:rPr>
              <a:t>billing</a:t>
            </a:r>
            <a:r>
              <a:rPr lang="sk-SK" sz="1600" dirty="0">
                <a:solidFill>
                  <a:srgbClr val="0054A3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600" u="sng" dirty="0">
                <a:solidFill>
                  <a:srgbClr val="0054A3"/>
                </a:solidFill>
              </a:rPr>
              <a:t>Príjemca</a:t>
            </a:r>
            <a:r>
              <a:rPr lang="sk-SK" sz="1600" dirty="0">
                <a:solidFill>
                  <a:srgbClr val="0054A3"/>
                </a:solidFill>
              </a:rPr>
              <a:t> (článok 271b ods. 2)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0054A3"/>
                </a:solidFill>
              </a:rPr>
              <a:t>najneskôr v piaty deň od prijatia faktúry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dirty="0">
                <a:solidFill>
                  <a:srgbClr val="0054A3"/>
                </a:solidFill>
              </a:rPr>
              <a:t>Spôsobom?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600" u="sng" dirty="0">
                <a:solidFill>
                  <a:srgbClr val="0054A3"/>
                </a:solidFill>
              </a:rPr>
              <a:t>Článok 271b ods. 3</a:t>
            </a:r>
            <a:r>
              <a:rPr lang="sk-SK" sz="1600" dirty="0">
                <a:solidFill>
                  <a:srgbClr val="0054A3"/>
                </a:solidFill>
              </a:rPr>
              <a:t> - </a:t>
            </a:r>
            <a:r>
              <a:rPr lang="sk-SK" sz="1600" b="1" dirty="0">
                <a:solidFill>
                  <a:srgbClr val="0054A3"/>
                </a:solidFill>
              </a:rPr>
              <a:t>ČŠ umožnia zasielanie údajov, ktoré sú v súlade s EÚ normou a so zoznamom jej syntaxí podľa smernice 2014/55/EÚ</a:t>
            </a: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E2D43FA1-CC2B-94AC-B25C-2E38F94AFA47}"/>
              </a:ext>
            </a:extLst>
          </p:cNvPr>
          <p:cNvSpPr txBox="1"/>
          <p:nvPr/>
        </p:nvSpPr>
        <p:spPr>
          <a:xfrm>
            <a:off x="6268013" y="1720196"/>
            <a:ext cx="4937218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2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80a ods. 6 a 7 – NOVÝ</a:t>
            </a:r>
          </a:p>
          <a:p>
            <a:pPr algn="just"/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6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platiteľ (dodávateľ)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oznamuje údaje za každý zdaniteľný obchod (dodanie T alebo 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V čase vyhotovenia e-fa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alebo v posledný deň lehoty na vyhotovenie  e-fa, ak nebola e-fa vyhotovená do tohto dňa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Najneskôr do 5 dní odo dňa vyhotovenia e-fa </a:t>
            </a:r>
            <a:r>
              <a:rPr lang="sk-SK" sz="1600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alebo odo dňa uplynutia lehoty na vyhotovenie e-fa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(ak e-fa vyhotovuje odberateľ v mene a na účet dodávateľa) </a:t>
            </a:r>
          </a:p>
          <a:p>
            <a:pPr algn="just">
              <a:buNone/>
            </a:pPr>
            <a:endParaRPr lang="sk-SK" sz="1100" b="1" u="sng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7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platiteľ a zdaniteľná osoba (odberateľ) –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oznamuje údaje za každý zdaniteľný obchod finančnému riaditeľstvu </a:t>
            </a: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najneskôr do 5 dní odo dňa prijatia e-fa</a:t>
            </a:r>
          </a:p>
          <a:p>
            <a:pPr algn="just">
              <a:buNone/>
            </a:pPr>
            <a:endParaRPr lang="sk-SK" sz="1100" b="1" u="sng" dirty="0">
              <a:solidFill>
                <a:srgbClr val="0054A3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Ods. 8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– 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údaje sa zasielajú finančnému riaditeľstvu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vo formáte jednotnej dátovej správy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ktorý ustanoví všeobecne záväzný právny predpis MF SR (základom 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formát </a:t>
            </a:r>
            <a:r>
              <a:rPr lang="sk-SK" sz="1600" b="1" dirty="0" err="1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Peppol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BiS</a:t>
            </a:r>
            <a:r>
              <a:rPr lang="sk-SK" sz="1600" b="1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3.0</a:t>
            </a:r>
            <a:r>
              <a:rPr lang="sk-SK" sz="16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853EF393-4E2A-8C3A-C963-7D6121A8B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3069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1AD20-7CEE-4AA7-C814-6D91BFE2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787EB-1433-4636-1A7B-6B1C1330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968" y="136525"/>
            <a:ext cx="11103032" cy="1058726"/>
          </a:xfrm>
        </p:spPr>
        <p:txBody>
          <a:bodyPr>
            <a:normAutofit/>
          </a:bodyPr>
          <a:lstStyle/>
          <a:p>
            <a:r>
              <a:rPr lang="sk-SK" sz="2000" dirty="0"/>
              <a:t>ViDA – § 80</a:t>
            </a:r>
            <a:r>
              <a:rPr lang="sk-SK" sz="2000" cap="none" dirty="0"/>
              <a:t>a</a:t>
            </a:r>
            <a:r>
              <a:rPr lang="sk-SK" sz="2000" dirty="0"/>
              <a:t> - Digitálne oznamovanie údajov pri Tuzemských transakciách </a:t>
            </a:r>
            <a:r>
              <a:rPr lang="sk-SK" sz="2000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9760D2-7CDE-1713-F5C1-E1A4C220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4A5A44D-CEE5-008C-E768-A510A357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24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D19440A0-24E7-9676-FF1C-30476AEAA7C7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EF512DEB-19CD-C34D-8751-925D3AC4283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C3C5C86-F4B6-940B-40F8-6340BBA7B730}"/>
              </a:ext>
            </a:extLst>
          </p:cNvPr>
          <p:cNvSpPr txBox="1"/>
          <p:nvPr/>
        </p:nvSpPr>
        <p:spPr>
          <a:xfrm>
            <a:off x="1225383" y="696117"/>
            <a:ext cx="10252859" cy="2500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000" b="1" dirty="0">
                <a:solidFill>
                  <a:srgbClr val="E03137"/>
                </a:solidFill>
              </a:rPr>
              <a:t>Hlava XI, kapitola 6, Oddiel 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0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17ACADAF-96A0-86FF-AB34-1240AC0D4E78}"/>
              </a:ext>
            </a:extLst>
          </p:cNvPr>
          <p:cNvSpPr txBox="1">
            <a:spLocks/>
          </p:cNvSpPr>
          <p:nvPr/>
        </p:nvSpPr>
        <p:spPr>
          <a:xfrm>
            <a:off x="1170213" y="1920240"/>
            <a:ext cx="5014456" cy="443611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800" b="1" u="sng" dirty="0">
                <a:solidFill>
                  <a:srgbClr val="0054A3"/>
                </a:solidFill>
              </a:rPr>
              <a:t>Článok 271b odsek 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b="1" u="sng" dirty="0">
              <a:solidFill>
                <a:srgbClr val="0054A3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sk-SK" sz="1600" dirty="0">
                <a:solidFill>
                  <a:srgbClr val="0054A3"/>
                </a:solidFill>
              </a:rPr>
              <a:t>Členské štáty, ktoré vyžadujú zasielanie údajov podľa článku 271a, </a:t>
            </a:r>
            <a:r>
              <a:rPr lang="sk-SK" sz="1600" b="1" dirty="0">
                <a:solidFill>
                  <a:srgbClr val="0054A3"/>
                </a:solidFill>
              </a:rPr>
              <a:t>určia, ktoré údaje je potrebné zasielať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E2D43FA1-CC2B-94AC-B25C-2E38F94AFA47}"/>
              </a:ext>
            </a:extLst>
          </p:cNvPr>
          <p:cNvSpPr txBox="1"/>
          <p:nvPr/>
        </p:nvSpPr>
        <p:spPr>
          <a:xfrm>
            <a:off x="6229697" y="1720196"/>
            <a:ext cx="5219916" cy="487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k-SK" sz="2000" b="1" dirty="0">
                <a:solidFill>
                  <a:srgbClr val="E03137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80a ods. 3 a 4 – NOVÝ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sk-SK" sz="1600" b="1" u="sng" dirty="0">
                <a:solidFill>
                  <a:srgbClr val="0054A3"/>
                </a:solidFill>
              </a:rPr>
              <a:t>rozsah oznamovaných údajov </a:t>
            </a:r>
            <a:r>
              <a:rPr lang="sk-SK" sz="1600" b="1" dirty="0">
                <a:solidFill>
                  <a:srgbClr val="0054A3"/>
                </a:solidFill>
              </a:rPr>
              <a:t>- </a:t>
            </a:r>
            <a:r>
              <a:rPr lang="sk-SK" sz="1400" dirty="0">
                <a:solidFill>
                  <a:srgbClr val="0054A3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podľa § 74 v členení podľa  odsekov a v závislosti, či ide o dodávateľa (ods. 3) alebo odberateľa (ods. 4):</a:t>
            </a:r>
            <a:endParaRPr lang="sk-SK" sz="1400" dirty="0">
              <a:solidFill>
                <a:srgbClr val="0054A3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sk-SK" sz="1100" b="1" dirty="0">
              <a:solidFill>
                <a:srgbClr val="0054A3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identifikačné číslo pre daň dodávateľa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identifikačné číslo pre daň odberateľa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, alebo jeho názov, ak mu identifikačné číslo pre daň nebolo pridelené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údaje podľa </a:t>
            </a: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§ 74 ods. 1 písm. c) až k), m), n) a q) – 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údaje podľa písm. j), k), m) a n) sa oznamujú v závislosti od uplatnenia príslušného daňového režimu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údaj podľa </a:t>
            </a: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§ 68d ods. 4 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- v prípade uplatnenia daňového režimu podľa § 68d</a:t>
            </a:r>
          </a:p>
          <a:p>
            <a:pPr algn="just"/>
            <a:r>
              <a:rPr lang="sk-SK" sz="1600" u="sng" dirty="0">
                <a:solidFill>
                  <a:srgbClr val="0054A3"/>
                </a:solidFill>
                <a:latin typeface="Calibri" panose="020F0502020204030204" pitchFamily="34" charset="0"/>
              </a:rPr>
              <a:t>odsek 5 – údaje pri opravnej e-fa (§ 71 ods. 2)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údaj podľa </a:t>
            </a: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§ 74 ods. 1 písm. p)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 a </a:t>
            </a: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údaje, ktoré sa menia</a:t>
            </a:r>
          </a:p>
          <a:p>
            <a:pPr algn="just">
              <a:buNone/>
            </a:pPr>
            <a:endParaRPr lang="sk-SK" sz="1600" b="1" dirty="0">
              <a:solidFill>
                <a:srgbClr val="0054A3"/>
              </a:solidFill>
              <a:latin typeface="Calibri" panose="020F0502020204030204" pitchFamily="34" charset="0"/>
            </a:endParaRP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  <a:latin typeface="Calibri" panose="020F0502020204030204" pitchFamily="34" charset="0"/>
              </a:rPr>
              <a:t>prenesenie daňovej povinnosti</a:t>
            </a:r>
            <a:r>
              <a:rPr lang="sk-SK" sz="1600" u="sng" dirty="0">
                <a:solidFill>
                  <a:srgbClr val="0054A3"/>
                </a:solidFill>
                <a:latin typeface="Calibri" panose="020F0502020204030204" pitchFamily="34" charset="0"/>
              </a:rPr>
              <a:t> </a:t>
            </a:r>
            <a:r>
              <a:rPr lang="sk-SK" sz="1600" dirty="0">
                <a:solidFill>
                  <a:srgbClr val="0054A3"/>
                </a:solidFill>
                <a:latin typeface="Calibri" panose="020F0502020204030204" pitchFamily="34" charset="0"/>
              </a:rPr>
              <a:t>– 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platiteľ (dodávateľ) v tomto prípade </a:t>
            </a:r>
            <a:r>
              <a:rPr lang="sk-SK" sz="1400" b="1" dirty="0">
                <a:solidFill>
                  <a:srgbClr val="0054A3"/>
                </a:solidFill>
                <a:latin typeface="Calibri" panose="020F0502020204030204" pitchFamily="34" charset="0"/>
              </a:rPr>
              <a:t>neoznamuje údaj týkajúci sa sadzby dane a sumy dane </a:t>
            </a:r>
            <a:r>
              <a:rPr lang="sk-SK" sz="1400" dirty="0">
                <a:solidFill>
                  <a:srgbClr val="0054A3"/>
                </a:solidFill>
                <a:latin typeface="Calibri" panose="020F0502020204030204" pitchFamily="34" charset="0"/>
              </a:rPr>
              <a:t>/§ 74 ods. 1 písm. h) a i)/, ktorý je povinný oznámiť príjemca plnenia (odberateľ), ak je osobou povinnou platiť daň</a:t>
            </a:r>
            <a:endParaRPr lang="sk-SK" sz="1400" b="1" dirty="0">
              <a:solidFill>
                <a:srgbClr val="0054A3"/>
              </a:solidFill>
            </a:endParaRPr>
          </a:p>
          <a:p>
            <a:pPr algn="just">
              <a:buNone/>
            </a:pPr>
            <a:endParaRPr lang="sk-SK" b="1" u="sng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0F9267A5-0B3A-E16E-4C0C-05DBE994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2028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C7D55-F8BD-2521-A475-6F4535D3F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E-fakturácia a DRR pri cezhraničných transakciách v prechodnom období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C06E41-6697-DA60-B0D7-664F0B27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sz="28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sz="28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r>
              <a:rPr lang="sk-SK" sz="2800" dirty="0">
                <a:solidFill>
                  <a:srgbClr val="0054A3"/>
                </a:solidFill>
              </a:rPr>
              <a:t>Elektronická fakturácia a  digitálne oznamovanie údajov z</a:t>
            </a:r>
          </a:p>
          <a:p>
            <a:pPr marL="0" indent="0" algn="ctr">
              <a:buNone/>
            </a:pPr>
            <a:r>
              <a:rPr lang="sk-SK" sz="2800" b="1" dirty="0">
                <a:solidFill>
                  <a:srgbClr val="0054A3"/>
                </a:solidFill>
              </a:rPr>
              <a:t>tuzemských transakcií</a:t>
            </a:r>
            <a:r>
              <a:rPr lang="sk-SK" sz="2800" dirty="0">
                <a:solidFill>
                  <a:srgbClr val="0054A3"/>
                </a:solidFill>
              </a:rPr>
              <a:t> </a:t>
            </a:r>
            <a:r>
              <a:rPr lang="sk-SK" sz="2800" u="sng" dirty="0">
                <a:solidFill>
                  <a:srgbClr val="0054A3"/>
                </a:solidFill>
              </a:rPr>
              <a:t>v prechodnom období </a:t>
            </a:r>
          </a:p>
          <a:p>
            <a:pPr marL="0" indent="0" algn="ctr">
              <a:buNone/>
            </a:pPr>
            <a:r>
              <a:rPr lang="sk-SK" sz="2800" dirty="0">
                <a:solidFill>
                  <a:srgbClr val="0054A3"/>
                </a:solidFill>
              </a:rPr>
              <a:t>od </a:t>
            </a:r>
            <a:r>
              <a:rPr lang="sk-SK" sz="2800" b="1" dirty="0">
                <a:solidFill>
                  <a:srgbClr val="0054A3"/>
                </a:solidFill>
              </a:rPr>
              <a:t>1. januára 2027 – 1. júla 2030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771D7D3-C588-16AC-886B-1BCEAA3B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3BBD80A-FFF4-C5E7-58EC-8954A514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25</a:t>
            </a:fld>
            <a:endParaRPr lang="en-GB" noProof="0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1163EC8-EB87-3EDC-6227-EC4959920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0203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46A85-ED66-D021-09F3-07EA235D3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2ED25-BDB2-B5FF-156B-49A7FF66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214" y="411983"/>
            <a:ext cx="11021786" cy="403542"/>
          </a:xfrm>
        </p:spPr>
        <p:txBody>
          <a:bodyPr>
            <a:normAutofit fontScale="90000"/>
          </a:bodyPr>
          <a:lstStyle/>
          <a:p>
            <a:r>
              <a:rPr lang="sk-SK" dirty="0"/>
              <a:t>ViDA – </a:t>
            </a:r>
            <a:r>
              <a:rPr lang="sk-SK" cap="none" dirty="0"/>
              <a:t>§ 85n </a:t>
            </a:r>
            <a:r>
              <a:rPr lang="sk-SK" dirty="0"/>
              <a:t>- E-fakturácia a oznamovanie údajov pri tuzemských transakciách </a:t>
            </a:r>
            <a:r>
              <a:rPr lang="sk-SK" b="1" dirty="0"/>
              <a:t>– do 30.6.2030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22895E4-0379-A502-C448-2044786A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B4965D-237A-F227-BBA1-23F84335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71A7FC-B4C8-912C-D631-3871A8AB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26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CFAB80AB-0525-9E6B-E018-FB22E830A6D3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C8AD62D0-0C80-A662-F031-52BD32812ACA}"/>
              </a:ext>
            </a:extLst>
          </p:cNvPr>
          <p:cNvSpPr txBox="1">
            <a:spLocks/>
          </p:cNvSpPr>
          <p:nvPr/>
        </p:nvSpPr>
        <p:spPr>
          <a:xfrm>
            <a:off x="6542313" y="134209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A60BBB0-8FD3-3FCD-6B71-3A406762A847}"/>
              </a:ext>
            </a:extLst>
          </p:cNvPr>
          <p:cNvSpPr txBox="1"/>
          <p:nvPr/>
        </p:nvSpPr>
        <p:spPr>
          <a:xfrm>
            <a:off x="1130134" y="684520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A02C0408-9735-F674-881E-173712099489}"/>
              </a:ext>
            </a:extLst>
          </p:cNvPr>
          <p:cNvSpPr txBox="1">
            <a:spLocks/>
          </p:cNvSpPr>
          <p:nvPr/>
        </p:nvSpPr>
        <p:spPr>
          <a:xfrm>
            <a:off x="1144389" y="1601000"/>
            <a:ext cx="5323303" cy="47553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b="1" u="sng" dirty="0">
                <a:solidFill>
                  <a:srgbClr val="0054A3"/>
                </a:solidFill>
              </a:rPr>
              <a:t>Článok 1 – od nadobudnutia účinnosti smernice 2025/516 a článok 273 smernice 2006/112/ES</a:t>
            </a:r>
          </a:p>
          <a:p>
            <a:r>
              <a:rPr lang="sk-SK" sz="1800" b="1" dirty="0">
                <a:solidFill>
                  <a:srgbClr val="FF0000"/>
                </a:solidFill>
              </a:rPr>
              <a:t>Článok 218 ods. 2</a:t>
            </a:r>
          </a:p>
          <a:p>
            <a:pPr marL="342900" indent="-342900"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možnosť </a:t>
            </a:r>
            <a:r>
              <a:rPr lang="sk-SK" sz="1800" dirty="0">
                <a:solidFill>
                  <a:srgbClr val="0054A3"/>
                </a:solidFill>
              </a:rPr>
              <a:t>členského štátu </a:t>
            </a:r>
            <a:r>
              <a:rPr lang="sk-SK" sz="1800" b="1" dirty="0">
                <a:solidFill>
                  <a:srgbClr val="0054A3"/>
                </a:solidFill>
              </a:rPr>
              <a:t>stanoviť povinnosť vyhotovovať elektronické faktúry</a:t>
            </a:r>
          </a:p>
          <a:p>
            <a:pPr marL="342900" indent="-342900"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len pre zdaniteľné osoby usadené na území </a:t>
            </a:r>
            <a:r>
              <a:rPr lang="sk-SK" sz="1800" dirty="0">
                <a:solidFill>
                  <a:srgbClr val="0054A3"/>
                </a:solidFill>
              </a:rPr>
              <a:t>členského štátu</a:t>
            </a:r>
          </a:p>
          <a:p>
            <a:pPr marL="342900" indent="-342900"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len pre transakcie na území </a:t>
            </a:r>
            <a:r>
              <a:rPr lang="sk-SK" sz="1800" dirty="0">
                <a:solidFill>
                  <a:srgbClr val="0054A3"/>
                </a:solidFill>
              </a:rPr>
              <a:t>členského štátu pre </a:t>
            </a:r>
            <a:r>
              <a:rPr lang="sk-SK" sz="1800" b="1" dirty="0">
                <a:solidFill>
                  <a:srgbClr val="0054A3"/>
                </a:solidFill>
              </a:rPr>
              <a:t>tuzemského príjemcu</a:t>
            </a:r>
          </a:p>
          <a:p>
            <a:r>
              <a:rPr lang="sk-SK" sz="1800" b="1" dirty="0">
                <a:solidFill>
                  <a:srgbClr val="FF0000"/>
                </a:solidFill>
              </a:rPr>
              <a:t>Článok 232 nový odsek</a:t>
            </a:r>
          </a:p>
          <a:p>
            <a:pPr marL="342900" indent="-342900">
              <a:buFontTx/>
              <a:buChar char="-"/>
            </a:pPr>
            <a:r>
              <a:rPr lang="sk-SK" sz="1800" b="1" dirty="0">
                <a:solidFill>
                  <a:srgbClr val="0054A3"/>
                </a:solidFill>
              </a:rPr>
              <a:t>možnosť stanoviť</a:t>
            </a:r>
            <a:r>
              <a:rPr lang="sk-SK" sz="1800" dirty="0">
                <a:solidFill>
                  <a:srgbClr val="0054A3"/>
                </a:solidFill>
              </a:rPr>
              <a:t>, že používanie elektronických faktúr </a:t>
            </a:r>
            <a:r>
              <a:rPr lang="sk-SK" sz="1800" b="1" dirty="0">
                <a:solidFill>
                  <a:srgbClr val="0054A3"/>
                </a:solidFill>
              </a:rPr>
              <a:t>nepodlieha súhlasu príjemcu</a:t>
            </a:r>
          </a:p>
          <a:p>
            <a:r>
              <a:rPr lang="sk-SK" sz="1800" b="1" dirty="0">
                <a:solidFill>
                  <a:srgbClr val="FF0000"/>
                </a:solidFill>
              </a:rPr>
              <a:t>Článok 273 smernice o DPH - </a:t>
            </a:r>
            <a:r>
              <a:rPr lang="sk-SK" sz="1800" b="1" dirty="0">
                <a:solidFill>
                  <a:srgbClr val="0054A3"/>
                </a:solidFill>
              </a:rPr>
              <a:t>členské štáty môžu uložiť iné povinnosti</a:t>
            </a:r>
            <a:r>
              <a:rPr lang="sk-SK" sz="1800" dirty="0">
                <a:solidFill>
                  <a:srgbClr val="0054A3"/>
                </a:solidFill>
              </a:rPr>
              <a:t>, ktoré považujú za potrebné na riadny výber DPH a na predchádzanie daňovým podvodom</a:t>
            </a:r>
          </a:p>
          <a:p>
            <a:endParaRPr lang="sk-SK" sz="2000" b="1" dirty="0">
              <a:solidFill>
                <a:srgbClr val="FF0000"/>
              </a:solidFill>
            </a:endParaRPr>
          </a:p>
          <a:p>
            <a:endParaRPr lang="sk-SK" sz="2000" b="1" dirty="0">
              <a:solidFill>
                <a:srgbClr val="FF0000"/>
              </a:solidFill>
            </a:endParaRPr>
          </a:p>
          <a:p>
            <a:endParaRPr lang="sk-SK" sz="2000" b="1" dirty="0">
              <a:solidFill>
                <a:srgbClr val="0054A3"/>
              </a:solidFill>
            </a:endParaRPr>
          </a:p>
          <a:p>
            <a:endParaRPr lang="sk-SK" sz="1800" dirty="0">
              <a:solidFill>
                <a:srgbClr val="0054A3"/>
              </a:solidFill>
            </a:endParaRPr>
          </a:p>
          <a:p>
            <a:pPr marL="342900" indent="-342900">
              <a:buFontTx/>
              <a:buChar char="-"/>
            </a:pPr>
            <a:endParaRPr lang="sk-SK" sz="2200" dirty="0">
              <a:solidFill>
                <a:srgbClr val="0054A3"/>
              </a:solidFill>
            </a:endParaRPr>
          </a:p>
          <a:p>
            <a:endParaRPr lang="sk-SK" sz="22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22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8894BBC4-5B50-BAC8-76F2-BF7370A0888A}"/>
              </a:ext>
            </a:extLst>
          </p:cNvPr>
          <p:cNvSpPr txBox="1"/>
          <p:nvPr/>
        </p:nvSpPr>
        <p:spPr>
          <a:xfrm>
            <a:off x="6968341" y="806326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3" name="Zástupný objekt pre obsah 5">
            <a:extLst>
              <a:ext uri="{FF2B5EF4-FFF2-40B4-BE49-F238E27FC236}">
                <a16:creationId xmlns:a16="http://schemas.microsoft.com/office/drawing/2014/main" id="{26C6800D-0D11-26F6-B745-0E13091D2BFF}"/>
              </a:ext>
            </a:extLst>
          </p:cNvPr>
          <p:cNvSpPr txBox="1">
            <a:spLocks/>
          </p:cNvSpPr>
          <p:nvPr/>
        </p:nvSpPr>
        <p:spPr>
          <a:xfrm>
            <a:off x="6674008" y="1342094"/>
            <a:ext cx="5181600" cy="501425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E03137"/>
              </a:buClr>
            </a:pPr>
            <a:endParaRPr lang="sk-SK" sz="1200" dirty="0">
              <a:solidFill>
                <a:srgbClr val="0054A3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E03137"/>
              </a:buClr>
            </a:pPr>
            <a:endParaRPr lang="sk-SK" sz="1200" dirty="0">
              <a:solidFill>
                <a:srgbClr val="0054A3"/>
              </a:solidFill>
            </a:endParaRPr>
          </a:p>
          <a:p>
            <a:pPr>
              <a:spcBef>
                <a:spcPts val="600"/>
              </a:spcBef>
            </a:pPr>
            <a:r>
              <a:rPr lang="sk-SK" sz="2000" b="1" u="sng" dirty="0">
                <a:solidFill>
                  <a:srgbClr val="FF0000"/>
                </a:solidFill>
              </a:rPr>
              <a:t>§ 85n - účinnosť od 1.1.2027 – 30.6.2030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rgbClr val="0054A3"/>
                </a:solidFill>
              </a:rPr>
              <a:t>stanovenie povinnosti pri tuzemských transakciách </a:t>
            </a:r>
            <a:r>
              <a:rPr lang="sk-SK" sz="1800" b="1" dirty="0">
                <a:solidFill>
                  <a:srgbClr val="0054A3"/>
                </a:solidFill>
              </a:rPr>
              <a:t>vyhotovovať elektronické faktúry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2000" u="sng" dirty="0">
                <a:solidFill>
                  <a:srgbClr val="0054A3"/>
                </a:solidFill>
              </a:rPr>
              <a:t>povinnosť sa týka: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rgbClr val="0054A3"/>
                </a:solidFill>
              </a:rPr>
              <a:t>zdaniteľných osôb so sídlom v SR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rgbClr val="0054A3"/>
                </a:solidFill>
              </a:rPr>
              <a:t>transakcií s miestom dodania na území SR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2000" u="sng" dirty="0">
                <a:solidFill>
                  <a:srgbClr val="0054A3"/>
                </a:solidFill>
              </a:rPr>
              <a:t>§ 85n ods. 1 </a:t>
            </a:r>
            <a:r>
              <a:rPr lang="sk-SK" sz="2000" b="1" dirty="0">
                <a:solidFill>
                  <a:srgbClr val="0054A3"/>
                </a:solidFill>
              </a:rPr>
              <a:t>- </a:t>
            </a:r>
            <a:r>
              <a:rPr lang="sk-SK" sz="1800" b="1" dirty="0">
                <a:solidFill>
                  <a:srgbClr val="0054A3"/>
                </a:solidFill>
              </a:rPr>
              <a:t>špeciálna úprava voči všeobecným fakturačným pravidlám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rgbClr val="0054A3"/>
                </a:solidFill>
              </a:rPr>
              <a:t>nebude sa vyžadovať súhlas príjemcu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800" b="1" dirty="0">
                <a:solidFill>
                  <a:srgbClr val="0054A3"/>
                </a:solidFill>
              </a:rPr>
              <a:t>povinné oznamovanie údajov </a:t>
            </a:r>
            <a:r>
              <a:rPr lang="sk-SK" sz="1800" dirty="0">
                <a:solidFill>
                  <a:srgbClr val="0054A3"/>
                </a:solidFill>
              </a:rPr>
              <a:t>ako v prípade oznamovania od 1.7.2030</a:t>
            </a:r>
            <a:endParaRPr lang="sk-SK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5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§ 85</a:t>
            </a:r>
            <a:r>
              <a:rPr lang="sk-SK" cap="none" dirty="0"/>
              <a:t>n</a:t>
            </a:r>
            <a:r>
              <a:rPr lang="sk-SK" dirty="0"/>
              <a:t> - E-fakturácia pri tuzemských transakciách </a:t>
            </a:r>
            <a:r>
              <a:rPr lang="sk-SK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900" b="1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6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2100" b="1" u="sng" dirty="0">
                <a:solidFill>
                  <a:srgbClr val="E03137"/>
                </a:solidFill>
              </a:rPr>
              <a:t>§ 85n ods. 2 – povinnosť vyhotoviť e-fa</a:t>
            </a:r>
          </a:p>
          <a:p>
            <a:pPr marL="457200" lvl="1" indent="0">
              <a:buNone/>
            </a:pPr>
            <a:endParaRPr lang="sk-SK" sz="2100" dirty="0">
              <a:solidFill>
                <a:srgbClr val="0054A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300" b="1" u="sng" dirty="0">
                <a:solidFill>
                  <a:srgbClr val="0054A3"/>
                </a:solidFill>
              </a:rPr>
              <a:t>platiteľ podľa § 4, § 4b a § 4c</a:t>
            </a:r>
            <a:r>
              <a:rPr lang="sk-SK" sz="2300" b="1" dirty="0">
                <a:solidFill>
                  <a:srgbClr val="0054A3"/>
                </a:solidFill>
              </a:rPr>
              <a:t>, </a:t>
            </a:r>
            <a:r>
              <a:rPr lang="sk-SK" sz="2000" dirty="0">
                <a:solidFill>
                  <a:srgbClr val="0054A3"/>
                </a:solidFill>
              </a:rPr>
              <a:t>ktorý </a:t>
            </a:r>
            <a:r>
              <a:rPr lang="sk-SK" sz="2000" b="1" dirty="0">
                <a:solidFill>
                  <a:srgbClr val="0054A3"/>
                </a:solidFill>
              </a:rPr>
              <a:t>dodal tovar alebo službu s miestom dodania v tuzemsku zdaniteľnej osobe so sídlom </a:t>
            </a:r>
            <a:r>
              <a:rPr lang="sk-SK" sz="2000" dirty="0">
                <a:solidFill>
                  <a:srgbClr val="0054A3"/>
                </a:solidFill>
              </a:rPr>
              <a:t>alebo bydliskom </a:t>
            </a:r>
            <a:r>
              <a:rPr lang="sk-SK" sz="2000" b="1" dirty="0">
                <a:solidFill>
                  <a:srgbClr val="0054A3"/>
                </a:solidFill>
              </a:rPr>
              <a:t>v tuzemsku alebo nezdaniteľnej právnickej osobe so sídlom</a:t>
            </a:r>
            <a:r>
              <a:rPr lang="sk-SK" sz="2000" dirty="0">
                <a:solidFill>
                  <a:srgbClr val="0054A3"/>
                </a:solidFill>
              </a:rPr>
              <a:t> alebo miestom s dostatočným stupňom stálosti </a:t>
            </a:r>
            <a:r>
              <a:rPr lang="sk-SK" sz="2000" b="1" dirty="0">
                <a:solidFill>
                  <a:srgbClr val="0054A3"/>
                </a:solidFill>
              </a:rPr>
              <a:t>v tuzemsku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k-SK" sz="2000" u="sng" dirty="0">
              <a:solidFill>
                <a:srgbClr val="0054A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300" u="sng" dirty="0">
                <a:solidFill>
                  <a:srgbClr val="0054A3"/>
                </a:solidFill>
              </a:rPr>
              <a:t>zdaniteľné transakcie s miestom dodania v tuzemsku</a:t>
            </a:r>
            <a:r>
              <a:rPr lang="sk-SK" sz="2000" u="sng" dirty="0">
                <a:solidFill>
                  <a:srgbClr val="0054A3"/>
                </a:solidFill>
              </a:rPr>
              <a:t>:</a:t>
            </a:r>
          </a:p>
          <a:p>
            <a:pPr marL="893763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rgbClr val="0054A3"/>
                </a:solidFill>
              </a:rPr>
              <a:t>dodanie tovaru </a:t>
            </a:r>
            <a:r>
              <a:rPr lang="sk-SK" sz="2000" dirty="0">
                <a:solidFill>
                  <a:srgbClr val="0054A3"/>
                </a:solidFill>
              </a:rPr>
              <a:t>podľa</a:t>
            </a:r>
            <a:r>
              <a:rPr lang="sk-SK" sz="2000" b="1" dirty="0">
                <a:solidFill>
                  <a:srgbClr val="0054A3"/>
                </a:solidFill>
              </a:rPr>
              <a:t> § 13 alebo § 14</a:t>
            </a:r>
          </a:p>
          <a:p>
            <a:pPr marL="893763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rgbClr val="0054A3"/>
                </a:solidFill>
              </a:rPr>
              <a:t>dodanie služby </a:t>
            </a:r>
            <a:r>
              <a:rPr lang="sk-SK" sz="2000" dirty="0">
                <a:solidFill>
                  <a:srgbClr val="0054A3"/>
                </a:solidFill>
              </a:rPr>
              <a:t>podľa</a:t>
            </a:r>
            <a:r>
              <a:rPr lang="sk-SK" sz="2000" b="1" dirty="0">
                <a:solidFill>
                  <a:srgbClr val="0054A3"/>
                </a:solidFill>
              </a:rPr>
              <a:t> § 15 alebo § 16</a:t>
            </a:r>
          </a:p>
          <a:p>
            <a:pPr marL="893763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rgbClr val="0054A3"/>
                </a:solidFill>
              </a:rPr>
              <a:t>prijatie platby pred dodaním</a:t>
            </a:r>
            <a:r>
              <a:rPr lang="sk-SK" sz="2000" dirty="0">
                <a:solidFill>
                  <a:srgbClr val="0054A3"/>
                </a:solidFill>
              </a:rPr>
              <a:t> tovaru alebo služby</a:t>
            </a:r>
          </a:p>
          <a:p>
            <a:pPr marL="457200" lvl="1" indent="0">
              <a:buNone/>
            </a:pPr>
            <a:endParaRPr lang="sk-SK" sz="2000" dirty="0">
              <a:solidFill>
                <a:srgbClr val="0054A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300" u="sng" dirty="0">
                <a:solidFill>
                  <a:srgbClr val="0054A3"/>
                </a:solidFill>
              </a:rPr>
              <a:t>povinnosť vyhotoviť e-fa nevzniká, ak:</a:t>
            </a:r>
          </a:p>
          <a:p>
            <a:pPr marL="893763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rgbClr val="0054A3"/>
                </a:solidFill>
              </a:rPr>
              <a:t>dodanie tovaru alebo služby je </a:t>
            </a:r>
            <a:r>
              <a:rPr lang="sk-SK" sz="2000" b="1" dirty="0">
                <a:solidFill>
                  <a:srgbClr val="0054A3"/>
                </a:solidFill>
              </a:rPr>
              <a:t>oslobodené od dane podľa § 28 až 43 a § 47 </a:t>
            </a:r>
            <a:r>
              <a:rPr lang="sk-SK" sz="2000" dirty="0">
                <a:solidFill>
                  <a:srgbClr val="0054A3"/>
                </a:solidFill>
              </a:rPr>
              <a:t>alebo</a:t>
            </a:r>
          </a:p>
          <a:p>
            <a:pPr marL="893763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rgbClr val="0054A3"/>
                </a:solidFill>
              </a:rPr>
              <a:t>platiteľ vyhotovil </a:t>
            </a:r>
            <a:r>
              <a:rPr lang="sk-SK" sz="2000" b="1" dirty="0">
                <a:solidFill>
                  <a:srgbClr val="0054A3"/>
                </a:solidFill>
              </a:rPr>
              <a:t>zjednodušenú faktúru</a:t>
            </a:r>
            <a:r>
              <a:rPr lang="sk-SK" sz="2000" dirty="0">
                <a:solidFill>
                  <a:srgbClr val="0054A3"/>
                </a:solidFill>
              </a:rPr>
              <a:t> podľa § 74 ods. 3 písm. a) a b)</a:t>
            </a:r>
          </a:p>
          <a:p>
            <a:pPr lvl="1">
              <a:buClr>
                <a:srgbClr val="0054A3"/>
              </a:buClr>
              <a:buFont typeface="Wingdings" panose="05000000000000000000" pitchFamily="2" charset="2"/>
              <a:buChar char="Ø"/>
            </a:pPr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8445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</a:t>
            </a:r>
            <a:r>
              <a:rPr lang="sk-SK" cap="none" dirty="0"/>
              <a:t> § 85n -</a:t>
            </a:r>
            <a:r>
              <a:rPr lang="sk-SK" dirty="0"/>
              <a:t> E-fakturácia pri tuzemských transakciách </a:t>
            </a:r>
            <a:r>
              <a:rPr lang="sk-SK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1180407"/>
            <a:ext cx="10167753" cy="5104015"/>
          </a:xfrm>
        </p:spPr>
        <p:txBody>
          <a:bodyPr>
            <a:normAutofit fontScale="92500" lnSpcReduction="20000"/>
          </a:bodyPr>
          <a:lstStyle/>
          <a:p>
            <a:r>
              <a:rPr lang="sk-SK" sz="2400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2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2000" b="1" u="sng" dirty="0">
                <a:solidFill>
                  <a:srgbClr val="FF0000"/>
                </a:solidFill>
              </a:rPr>
              <a:t>§ 85n odseky 4, 5 a 7 – definícia e-fa, opravnej e-fa, súhrnnej e-fa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k-SK" sz="2000" b="1" u="sng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900" b="1" dirty="0">
                <a:solidFill>
                  <a:srgbClr val="FF0000"/>
                </a:solidFill>
              </a:rPr>
              <a:t>e-fa </a:t>
            </a:r>
            <a:r>
              <a:rPr lang="sk-SK" sz="1900" dirty="0">
                <a:solidFill>
                  <a:srgbClr val="0054A3"/>
                </a:solidFill>
              </a:rPr>
              <a:t>(§ 85n ods. 4) - </a:t>
            </a:r>
            <a:r>
              <a:rPr lang="sk-SK" sz="1800" dirty="0">
                <a:solidFill>
                  <a:srgbClr val="0054A3"/>
                </a:solidFill>
              </a:rPr>
              <a:t>každý doklad alebo oznámenie s náležitosťami podľa § 74 ods. 1, okrem zjednodušenej faktúry podľa § 74 ods. 3 písm. a) a b)</a:t>
            </a: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vyhotovená, zaslaná a prijatá v štruktúrovanom elektronickom formáte</a:t>
            </a:r>
            <a:r>
              <a:rPr lang="sk-SK" sz="1800" dirty="0">
                <a:solidFill>
                  <a:srgbClr val="0054A3"/>
                </a:solidFill>
              </a:rPr>
              <a:t>, ktorý umožňuje jeho automatizované a elektronické spracovanie</a:t>
            </a: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v súlade s formátom a technickými požiadavkami </a:t>
            </a:r>
            <a:r>
              <a:rPr lang="sk-SK" sz="1800" dirty="0">
                <a:solidFill>
                  <a:srgbClr val="0054A3"/>
                </a:solidFill>
              </a:rPr>
              <a:t>na jej vyhotovenie zaslanie a prijatie ustanovenými všeobecne záväzným právnym predpisom, ktorý vydá MF SR</a:t>
            </a:r>
          </a:p>
          <a:p>
            <a:pPr marL="457200" lvl="1" indent="0">
              <a:buNone/>
            </a:pPr>
            <a:endParaRPr lang="sk-SK" sz="1200" dirty="0">
              <a:solidFill>
                <a:srgbClr val="0054A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900" b="1" dirty="0">
                <a:solidFill>
                  <a:srgbClr val="FF0000"/>
                </a:solidFill>
              </a:rPr>
              <a:t>opravná e-fa </a:t>
            </a:r>
            <a:r>
              <a:rPr lang="sk-SK" sz="1900" dirty="0">
                <a:solidFill>
                  <a:srgbClr val="0054A3"/>
                </a:solidFill>
              </a:rPr>
              <a:t>(§ 85n ods. 5)</a:t>
            </a:r>
            <a:endParaRPr lang="sk-SK" sz="1900" b="1" dirty="0">
              <a:solidFill>
                <a:srgbClr val="FF0000"/>
              </a:solidFill>
            </a:endParaRP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dirty="0">
                <a:solidFill>
                  <a:srgbClr val="0054A3"/>
                </a:solidFill>
              </a:rPr>
              <a:t>každý doklad alebo oznámenie, ktoré </a:t>
            </a:r>
            <a:r>
              <a:rPr lang="sk-SK" sz="1800" b="1" dirty="0">
                <a:solidFill>
                  <a:srgbClr val="0054A3"/>
                </a:solidFill>
              </a:rPr>
              <a:t>mení pôvodnú elektronickú faktúru </a:t>
            </a:r>
            <a:r>
              <a:rPr lang="sk-SK" sz="1800" dirty="0">
                <a:solidFill>
                  <a:srgbClr val="0054A3"/>
                </a:solidFill>
              </a:rPr>
              <a:t>podľa odseku 4 a osobitne a jednoznačne sa na ňu vzťahuje</a:t>
            </a: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vyhotovená, zaslaná a prijatá spôsobom podľa odseku 4</a:t>
            </a: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dirty="0">
                <a:solidFill>
                  <a:srgbClr val="0054A3"/>
                </a:solidFill>
              </a:rPr>
              <a:t>musí obsahovať </a:t>
            </a:r>
            <a:r>
              <a:rPr lang="sk-SK" sz="1800" b="1" dirty="0">
                <a:solidFill>
                  <a:srgbClr val="0054A3"/>
                </a:solidFill>
              </a:rPr>
              <a:t>poradové číslo pôvodnej elektronickej faktúry</a:t>
            </a:r>
            <a:r>
              <a:rPr lang="sk-SK" sz="1800" dirty="0">
                <a:solidFill>
                  <a:srgbClr val="0054A3"/>
                </a:solidFill>
              </a:rPr>
              <a:t> a </a:t>
            </a:r>
            <a:r>
              <a:rPr lang="sk-SK" sz="1800" b="1" dirty="0">
                <a:solidFill>
                  <a:srgbClr val="0054A3"/>
                </a:solidFill>
              </a:rPr>
              <a:t>údaje, ktoré sa menia</a:t>
            </a:r>
          </a:p>
          <a:p>
            <a:pPr marL="457200" lvl="1" indent="0">
              <a:buNone/>
            </a:pPr>
            <a:endParaRPr lang="sk-SK" sz="1800" b="1" dirty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900" b="1" dirty="0">
                <a:solidFill>
                  <a:srgbClr val="FF0000"/>
                </a:solidFill>
              </a:rPr>
              <a:t>súhrnná e-fa </a:t>
            </a:r>
            <a:r>
              <a:rPr lang="sk-SK" sz="1900" dirty="0">
                <a:solidFill>
                  <a:srgbClr val="0054A3"/>
                </a:solidFill>
              </a:rPr>
              <a:t>(§ 85n ods. 7)</a:t>
            </a:r>
            <a:endParaRPr lang="sk-SK" sz="1900" b="1" dirty="0">
              <a:solidFill>
                <a:srgbClr val="FF0000"/>
              </a:solidFill>
            </a:endParaRPr>
          </a:p>
          <a:p>
            <a:pPr marL="984250" lvl="1" indent="-271463">
              <a:buClr>
                <a:srgbClr val="0054A3"/>
              </a:buClr>
              <a:buFont typeface="Wingdings" panose="05000000000000000000" pitchFamily="2" charset="2"/>
              <a:buChar char="Ø"/>
              <a:tabLst>
                <a:tab pos="984250" algn="l"/>
              </a:tabLst>
            </a:pPr>
            <a:r>
              <a:rPr lang="sk-SK" sz="1800" b="1" dirty="0">
                <a:solidFill>
                  <a:srgbClr val="0054A3"/>
                </a:solidFill>
              </a:rPr>
              <a:t>e-fa podľa odseku 4 </a:t>
            </a:r>
            <a:r>
              <a:rPr lang="sk-SK" sz="1800" dirty="0">
                <a:solidFill>
                  <a:srgbClr val="0054A3"/>
                </a:solidFill>
              </a:rPr>
              <a:t>vyhotovená </a:t>
            </a:r>
            <a:r>
              <a:rPr lang="sk-SK" sz="1800" b="1" dirty="0">
                <a:solidFill>
                  <a:srgbClr val="0054A3"/>
                </a:solidFill>
              </a:rPr>
              <a:t>za viac samostatných dodaní tovaru alebo služby podľa odseku 6</a:t>
            </a:r>
            <a:r>
              <a:rPr lang="sk-SK" sz="1800" dirty="0">
                <a:solidFill>
                  <a:srgbClr val="0054A3"/>
                </a:solidFill>
              </a:rPr>
              <a:t>, ktoré sa uskutočnili počas obdobia </a:t>
            </a:r>
            <a:r>
              <a:rPr lang="sk-SK" sz="1800" b="1" dirty="0">
                <a:solidFill>
                  <a:srgbClr val="0054A3"/>
                </a:solidFill>
              </a:rPr>
              <a:t>najviac jedného kalendárneho mesiaca</a:t>
            </a:r>
          </a:p>
          <a:p>
            <a:pPr marL="457200" lvl="1" indent="0">
              <a:buNone/>
            </a:pPr>
            <a:endParaRPr lang="sk-SK" sz="1800" b="1" dirty="0">
              <a:solidFill>
                <a:srgbClr val="0054A3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sk-SK" sz="1800" b="1" dirty="0">
              <a:solidFill>
                <a:srgbClr val="FF0000"/>
              </a:solidFill>
            </a:endParaRPr>
          </a:p>
          <a:p>
            <a:pPr lvl="1"/>
            <a:endParaRPr lang="sk-SK" sz="1800" dirty="0">
              <a:solidFill>
                <a:srgbClr val="0054A3"/>
              </a:solidFill>
            </a:endParaRPr>
          </a:p>
          <a:p>
            <a:pPr lvl="1"/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90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16" y="411983"/>
            <a:ext cx="10679084" cy="403542"/>
          </a:xfrm>
        </p:spPr>
        <p:txBody>
          <a:bodyPr>
            <a:noAutofit/>
          </a:bodyPr>
          <a:lstStyle/>
          <a:p>
            <a:r>
              <a:rPr lang="sk-SK" sz="2000" dirty="0"/>
              <a:t>ViDA – § 85</a:t>
            </a:r>
            <a:r>
              <a:rPr lang="sk-SK" sz="2000" cap="none" dirty="0"/>
              <a:t>n - </a:t>
            </a:r>
            <a:r>
              <a:rPr lang="sk-SK" sz="2000" dirty="0"/>
              <a:t>e-fakturácia pri tuzemských transakciách </a:t>
            </a:r>
            <a:r>
              <a:rPr lang="sk-SK" sz="2000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1180407"/>
            <a:ext cx="10550429" cy="5104015"/>
          </a:xfrm>
        </p:spPr>
        <p:txBody>
          <a:bodyPr>
            <a:normAutofit/>
          </a:bodyPr>
          <a:lstStyle/>
          <a:p>
            <a:r>
              <a:rPr lang="sk-SK" sz="2400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2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2000" b="1" dirty="0">
                <a:solidFill>
                  <a:srgbClr val="E03137"/>
                </a:solidFill>
              </a:rPr>
              <a:t>§ 85n odseky 6 </a:t>
            </a:r>
            <a:r>
              <a:rPr lang="sk-SK" sz="2100" b="1" dirty="0">
                <a:solidFill>
                  <a:srgbClr val="E03137"/>
                </a:solidFill>
              </a:rPr>
              <a:t>a 7 – lehota na vyhotovenie e-fa​</a:t>
            </a:r>
          </a:p>
          <a:p>
            <a:pPr marL="457200" lvl="1" indent="0">
              <a:buNone/>
            </a:pPr>
            <a:endParaRPr lang="sk-SK" sz="2100" b="1" dirty="0">
              <a:solidFill>
                <a:srgbClr val="E03137"/>
              </a:solidFill>
            </a:endParaRPr>
          </a:p>
          <a:p>
            <a:pPr marL="457200" lvl="1" indent="0">
              <a:buClr>
                <a:srgbClr val="0054A3"/>
              </a:buClr>
              <a:buNone/>
            </a:pPr>
            <a:r>
              <a:rPr lang="sk-SK" sz="2000" b="1" dirty="0">
                <a:solidFill>
                  <a:srgbClr val="E03137"/>
                </a:solidFill>
              </a:rPr>
              <a:t>Lehota na</a:t>
            </a:r>
            <a:r>
              <a:rPr lang="sk-SK" sz="2000" b="1" i="0" u="none" strike="noStrike" dirty="0">
                <a:solidFill>
                  <a:srgbClr val="E03137"/>
                </a:solidFill>
                <a:effectLst/>
              </a:rPr>
              <a:t> vyhotovenie e-fa </a:t>
            </a: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(§ 85n ods. 6) - do</a:t>
            </a:r>
            <a:r>
              <a:rPr lang="sk-SK" sz="2000" b="1" i="0" u="none" strike="noStrike" dirty="0">
                <a:solidFill>
                  <a:srgbClr val="0054A3"/>
                </a:solidFill>
                <a:effectLst/>
              </a:rPr>
              <a:t> 10 dní </a:t>
            </a: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odo dňa</a:t>
            </a:r>
            <a:r>
              <a:rPr lang="sk-SK" sz="2000" b="1" i="0" u="none" strike="noStrike" dirty="0">
                <a:solidFill>
                  <a:srgbClr val="0054A3"/>
                </a:solidFill>
                <a:effectLst/>
              </a:rPr>
              <a:t>:</a:t>
            </a:r>
            <a:r>
              <a:rPr lang="en-US" sz="2000" b="0" i="0" dirty="0">
                <a:solidFill>
                  <a:srgbClr val="0054A3"/>
                </a:solidFill>
                <a:effectLst/>
              </a:rPr>
              <a:t>​</a:t>
            </a:r>
            <a:endParaRPr lang="sk-SK" sz="2000" b="0" i="0" dirty="0">
              <a:solidFill>
                <a:srgbClr val="0054A3"/>
              </a:solidFill>
              <a:effectLst/>
            </a:endParaRPr>
          </a:p>
          <a:p>
            <a:pPr lvl="1" algn="just" fontAlgn="base">
              <a:lnSpc>
                <a:spcPct val="10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dodania tovaru alebo služby </a:t>
            </a:r>
            <a:r>
              <a:rPr lang="sk-SK" sz="2000" b="0" i="0" dirty="0">
                <a:solidFill>
                  <a:srgbClr val="0054A3"/>
                </a:solidFill>
                <a:effectLst/>
              </a:rPr>
              <a:t>​</a:t>
            </a:r>
          </a:p>
          <a:p>
            <a:pPr lvl="1" algn="just" fontAlgn="base">
              <a:lnSpc>
                <a:spcPct val="10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prijatia platby pred dodaním tovaru alebo služby</a:t>
            </a:r>
            <a:endParaRPr lang="sk-SK" sz="2000" b="0" i="0" dirty="0">
              <a:solidFill>
                <a:srgbClr val="0054A3"/>
              </a:solidFill>
              <a:effectLst/>
            </a:endParaRPr>
          </a:p>
          <a:p>
            <a:pPr lvl="1" algn="just" fontAlgn="base">
              <a:lnSpc>
                <a:spcPct val="10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v ktorom nastala skutočnosť rozhodná pre vykonanie opravy základu dane podľa § 25 ods. 1 </a:t>
            </a:r>
            <a:r>
              <a:rPr lang="sk-SK" sz="2000" b="0" i="0" dirty="0">
                <a:solidFill>
                  <a:srgbClr val="0054A3"/>
                </a:solidFill>
                <a:effectLst/>
              </a:rPr>
              <a:t>​</a:t>
            </a:r>
          </a:p>
          <a:p>
            <a:pPr marL="457200" lvl="1" indent="0">
              <a:buNone/>
            </a:pPr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k-SK" sz="2000" b="1" i="0" u="none" strike="noStrike" dirty="0">
                <a:solidFill>
                  <a:srgbClr val="E03137"/>
                </a:solidFill>
                <a:effectLst/>
              </a:rPr>
              <a:t>Lehota na vyhotovenie súhrnnej e-fa </a:t>
            </a: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(§ 85n ods. 7) – do </a:t>
            </a:r>
            <a:r>
              <a:rPr lang="sk-SK" sz="2000" b="1" i="0" u="none" strike="noStrike" dirty="0">
                <a:solidFill>
                  <a:srgbClr val="0054A3"/>
                </a:solidFill>
                <a:effectLst/>
              </a:rPr>
              <a:t>10 dní </a:t>
            </a: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odo dňa </a:t>
            </a:r>
            <a:r>
              <a:rPr lang="sk-SK" sz="2000" b="1" i="0" u="none" strike="noStrike" dirty="0">
                <a:solidFill>
                  <a:srgbClr val="0054A3"/>
                </a:solidFill>
                <a:effectLst/>
              </a:rPr>
              <a:t>skončenia kalendárneho mesiaca</a:t>
            </a:r>
            <a:r>
              <a:rPr lang="sk-SK" sz="2000" b="0" i="0" u="none" strike="noStrike" dirty="0">
                <a:solidFill>
                  <a:srgbClr val="0054A3"/>
                </a:solidFill>
                <a:effectLst/>
              </a:rPr>
              <a:t>, za ktorý sa súhrnná e-fa vyhotovuje</a:t>
            </a:r>
            <a:r>
              <a:rPr lang="sk-SK" sz="2000" b="0" i="0" dirty="0">
                <a:solidFill>
                  <a:srgbClr val="0054A3"/>
                </a:solidFill>
                <a:effectLst/>
              </a:rPr>
              <a:t>​</a:t>
            </a:r>
          </a:p>
          <a:p>
            <a:pPr lvl="1"/>
            <a:endParaRPr lang="sk-SK" sz="1800" b="1" dirty="0">
              <a:solidFill>
                <a:srgbClr val="FF0000"/>
              </a:solidFill>
            </a:endParaRPr>
          </a:p>
          <a:p>
            <a:pPr lvl="1"/>
            <a:endParaRPr lang="sk-SK" sz="1800" dirty="0">
              <a:solidFill>
                <a:srgbClr val="0054A3"/>
              </a:solidFill>
            </a:endParaRPr>
          </a:p>
          <a:p>
            <a:pPr lvl="1"/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5668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06D90A-55AB-4750-7953-DA0DEC83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5" y="1346479"/>
            <a:ext cx="11005955" cy="483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rgbClr val="E03137"/>
                </a:solidFill>
              </a:rPr>
              <a:t>Základ:</a:t>
            </a:r>
          </a:p>
          <a:p>
            <a:pPr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0054A3"/>
                </a:solidFill>
              </a:rPr>
              <a:t> </a:t>
            </a:r>
            <a:r>
              <a:rPr lang="sk-SK" b="1" dirty="0">
                <a:solidFill>
                  <a:srgbClr val="0054A3"/>
                </a:solidFill>
              </a:rPr>
              <a:t>11. marca 2025 </a:t>
            </a:r>
            <a:r>
              <a:rPr lang="sk-SK" dirty="0">
                <a:solidFill>
                  <a:srgbClr val="0054A3"/>
                </a:solidFill>
              </a:rPr>
              <a:t>-  Rada Ecofin schválila Balík ViDA (VAT in the digital </a:t>
            </a:r>
            <a:r>
              <a:rPr lang="sk-SK" dirty="0" err="1">
                <a:solidFill>
                  <a:srgbClr val="0054A3"/>
                </a:solidFill>
              </a:rPr>
              <a:t>age</a:t>
            </a:r>
            <a:r>
              <a:rPr lang="sk-SK" dirty="0">
                <a:solidFill>
                  <a:srgbClr val="0054A3"/>
                </a:solidFill>
              </a:rPr>
              <a:t>)</a:t>
            </a:r>
          </a:p>
          <a:p>
            <a:pPr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rgbClr val="0054A3"/>
                </a:solidFill>
              </a:rPr>
              <a:t>Balík obsahuje: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 smernica Rady (EÚ) 2025/516 (ktorou sa mení smernica 2006/112/ES)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 nariadenie Rady (EÚ) 2025/517 (ktorým sa mení nariadenie č. 904/2010)</a:t>
            </a:r>
          </a:p>
          <a:p>
            <a:pPr marL="712788" lvl="1" indent="-255588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vykonávacie nariadenie Rady (EÚ) 2025/518 (ktorým sa mení vykonávacie nariadenie č. 282/2011)</a:t>
            </a:r>
          </a:p>
          <a:p>
            <a:pPr marL="0" indent="0"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>
              <a:solidFill>
                <a:srgbClr val="0054A3"/>
              </a:solidFill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990B4C4-B327-E8C3-0BF5-8FE16B5A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/>
              <a:t>23/06/2025</a:t>
            </a:r>
            <a:endParaRPr lang="en-US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6B7784D-EF2B-537B-9C8D-57F3B97E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F8C9A9CE-6627-E8CA-204B-D86AA8421E20}"/>
              </a:ext>
            </a:extLst>
          </p:cNvPr>
          <p:cNvSpPr txBox="1">
            <a:spLocks/>
          </p:cNvSpPr>
          <p:nvPr/>
        </p:nvSpPr>
        <p:spPr>
          <a:xfrm>
            <a:off x="1418911" y="382446"/>
            <a:ext cx="10071987" cy="403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dirty="0"/>
              <a:t>ViDA - Elektronická fakturácia a systém predkladania údajov</a:t>
            </a:r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22DD42BF-D702-22E2-421D-3807711E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54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218" y="411983"/>
            <a:ext cx="11069782" cy="403542"/>
          </a:xfrm>
        </p:spPr>
        <p:txBody>
          <a:bodyPr>
            <a:noAutofit/>
          </a:bodyPr>
          <a:lstStyle/>
          <a:p>
            <a:r>
              <a:rPr lang="sk-SK" sz="2000" dirty="0"/>
              <a:t>ViDA – § 85</a:t>
            </a:r>
            <a:r>
              <a:rPr lang="sk-SK" sz="2000" cap="none" dirty="0"/>
              <a:t>n - </a:t>
            </a:r>
            <a:r>
              <a:rPr lang="sk-SK" sz="2000" dirty="0"/>
              <a:t>oznamovanie údajov pri tuzemských transakciách </a:t>
            </a:r>
            <a:r>
              <a:rPr lang="sk-SK" sz="2000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1180407"/>
            <a:ext cx="10167753" cy="5104015"/>
          </a:xfrm>
        </p:spPr>
        <p:txBody>
          <a:bodyPr>
            <a:normAutofit fontScale="47500" lnSpcReduction="20000"/>
          </a:bodyPr>
          <a:lstStyle/>
          <a:p>
            <a:r>
              <a:rPr lang="sk-SK" sz="5100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2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4000" b="1" dirty="0">
                <a:solidFill>
                  <a:srgbClr val="E03137"/>
                </a:solidFill>
              </a:rPr>
              <a:t>§ 85n odsek 8 – rozsah a lehota na oznámenie údajov ​(vyhotovená e-fa)</a:t>
            </a:r>
          </a:p>
          <a:p>
            <a:pPr marL="457200" lvl="1" indent="0">
              <a:buNone/>
            </a:pPr>
            <a:endParaRPr lang="sk-SK" sz="2300" b="1" u="sng" dirty="0">
              <a:solidFill>
                <a:srgbClr val="E03137"/>
              </a:solidFill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3800" b="1" i="0" strike="noStrike" dirty="0">
                <a:solidFill>
                  <a:srgbClr val="E03137"/>
                </a:solidFill>
                <a:effectLst/>
              </a:rPr>
              <a:t>oznámenie údajov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sz="3200" u="sng" cap="all" dirty="0">
                <a:solidFill>
                  <a:srgbClr val="0054A3"/>
                </a:solidFill>
              </a:rPr>
              <a:t>Kto:</a:t>
            </a:r>
            <a:r>
              <a:rPr lang="sk-SK" sz="3200" dirty="0">
                <a:solidFill>
                  <a:srgbClr val="0054A3"/>
                </a:solidFill>
              </a:rPr>
              <a:t> </a:t>
            </a:r>
            <a:r>
              <a:rPr lang="sk-SK" sz="3200" b="1" dirty="0">
                <a:solidFill>
                  <a:srgbClr val="0054A3"/>
                </a:solidFill>
              </a:rPr>
              <a:t>platiteľ podľa odseku 2</a:t>
            </a:r>
            <a:r>
              <a:rPr lang="sk-SK" sz="3200" dirty="0">
                <a:solidFill>
                  <a:srgbClr val="0054A3"/>
                </a:solidFill>
              </a:rPr>
              <a:t>, ktorý je povinný vyhotoviť e-fa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sz="3200" i="0" u="sng" strike="noStrike" cap="all" dirty="0">
                <a:solidFill>
                  <a:srgbClr val="0054A3"/>
                </a:solidFill>
                <a:effectLst/>
              </a:rPr>
              <a:t>Kedy:</a:t>
            </a:r>
            <a:r>
              <a:rPr lang="sk-SK" sz="3200" i="0" strike="noStrike" cap="all" dirty="0">
                <a:solidFill>
                  <a:srgbClr val="0054A3"/>
                </a:solidFill>
                <a:effectLst/>
              </a:rPr>
              <a:t> </a:t>
            </a:r>
            <a:r>
              <a:rPr lang="sk-SK" sz="3400" b="1" i="0" u="none" strike="noStrike" dirty="0">
                <a:solidFill>
                  <a:srgbClr val="0054A3"/>
                </a:solidFill>
                <a:effectLst/>
              </a:rPr>
              <a:t>v čase jej vyhotovenia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endParaRPr lang="sk-SK" sz="2900" b="1" i="0" strike="noStrike" dirty="0">
              <a:solidFill>
                <a:srgbClr val="FF0000"/>
              </a:solidFill>
              <a:effectLst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3800" b="1" dirty="0">
                <a:solidFill>
                  <a:srgbClr val="E03137"/>
                </a:solidFill>
              </a:rPr>
              <a:t>rozsah oznamovaných údajov</a:t>
            </a:r>
          </a:p>
          <a:p>
            <a:pPr marL="984250" lvl="1" indent="-271463" algn="just">
              <a:lnSpc>
                <a:spcPct val="11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900" b="1" dirty="0">
                <a:solidFill>
                  <a:srgbClr val="0054A3"/>
                </a:solidFill>
              </a:rPr>
              <a:t>identifikačné číslo pre daň dodávateľa</a:t>
            </a:r>
          </a:p>
          <a:p>
            <a:pPr marL="984250" lvl="1" indent="-271463" algn="just">
              <a:lnSpc>
                <a:spcPct val="11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900" b="1" dirty="0">
                <a:solidFill>
                  <a:srgbClr val="0054A3"/>
                </a:solidFill>
              </a:rPr>
              <a:t>identifikačné číslo pre daň odberateľa</a:t>
            </a:r>
            <a:r>
              <a:rPr lang="sk-SK" sz="2900" dirty="0">
                <a:solidFill>
                  <a:srgbClr val="0054A3"/>
                </a:solidFill>
              </a:rPr>
              <a:t>, alebo jeho názov, ak mu identifikačné číslo pre daň nebolo pridelené</a:t>
            </a:r>
          </a:p>
          <a:p>
            <a:pPr marL="984250" lvl="1" indent="-271463" algn="just">
              <a:lnSpc>
                <a:spcPct val="11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900" dirty="0">
                <a:solidFill>
                  <a:srgbClr val="0054A3"/>
                </a:solidFill>
              </a:rPr>
              <a:t>údaje podľa </a:t>
            </a:r>
            <a:r>
              <a:rPr lang="sk-SK" sz="2900" b="1" dirty="0">
                <a:solidFill>
                  <a:srgbClr val="0054A3"/>
                </a:solidFill>
              </a:rPr>
              <a:t>§ 74 ods. 1 písm. c) až k), m) a n) – </a:t>
            </a:r>
            <a:r>
              <a:rPr lang="sk-SK" sz="2900" dirty="0">
                <a:solidFill>
                  <a:srgbClr val="0054A3"/>
                </a:solidFill>
              </a:rPr>
              <a:t>údaje podľa písm. j), k), m) a n) sa oznamujú v závislosti od uplatnenia príslušného daňového režimu</a:t>
            </a:r>
          </a:p>
          <a:p>
            <a:pPr marL="984250" lvl="1" indent="-271463" algn="just">
              <a:lnSpc>
                <a:spcPct val="11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900" dirty="0">
                <a:solidFill>
                  <a:srgbClr val="0054A3"/>
                </a:solidFill>
              </a:rPr>
              <a:t>údaj podľa </a:t>
            </a:r>
            <a:r>
              <a:rPr lang="sk-SK" sz="2900" b="1" dirty="0">
                <a:solidFill>
                  <a:srgbClr val="0054A3"/>
                </a:solidFill>
              </a:rPr>
              <a:t>§ 68d ods. 4 </a:t>
            </a:r>
            <a:r>
              <a:rPr lang="sk-SK" sz="2900" dirty="0">
                <a:solidFill>
                  <a:srgbClr val="0054A3"/>
                </a:solidFill>
              </a:rPr>
              <a:t>- v prípade uplatnenia daňového režimu podľa § 68d</a:t>
            </a:r>
          </a:p>
          <a:p>
            <a:pPr marL="984250" lvl="1" indent="-271463" algn="just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2900" b="1" dirty="0">
                <a:solidFill>
                  <a:srgbClr val="0054A3"/>
                </a:solidFill>
              </a:rPr>
              <a:t>poradové číslo pôvodnej elektronickej faktúry a údaje, ktoré sa menia </a:t>
            </a:r>
            <a:r>
              <a:rPr lang="sk-SK" sz="2900" dirty="0">
                <a:solidFill>
                  <a:srgbClr val="0054A3"/>
                </a:solidFill>
              </a:rPr>
              <a:t>– v prípade vyhotovenia e-fa podľa odseku 6 písm. c)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endParaRPr lang="sk-SK" sz="2900" dirty="0">
              <a:solidFill>
                <a:srgbClr val="0054A3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3800" b="1" dirty="0">
                <a:solidFill>
                  <a:srgbClr val="E03137"/>
                </a:solidFill>
              </a:rPr>
              <a:t>uplatnenie prenosu daňovej povinnosti</a:t>
            </a:r>
            <a:r>
              <a:rPr lang="sk-SK" sz="3800" dirty="0">
                <a:solidFill>
                  <a:srgbClr val="E03137"/>
                </a:solidFill>
              </a:rPr>
              <a:t> </a:t>
            </a:r>
            <a:r>
              <a:rPr lang="sk-SK" sz="2900" dirty="0">
                <a:solidFill>
                  <a:srgbClr val="0054A3"/>
                </a:solidFill>
              </a:rPr>
              <a:t>- platiteľ</a:t>
            </a:r>
            <a:r>
              <a:rPr lang="sk-SK" sz="2900" dirty="0">
                <a:solidFill>
                  <a:srgbClr val="FF0000"/>
                </a:solidFill>
              </a:rPr>
              <a:t> </a:t>
            </a:r>
            <a:r>
              <a:rPr lang="sk-SK" sz="2900" dirty="0">
                <a:solidFill>
                  <a:srgbClr val="0054A3"/>
                </a:solidFill>
              </a:rPr>
              <a:t>v tomto prípade </a:t>
            </a:r>
            <a:r>
              <a:rPr lang="sk-SK" sz="2900" b="1" dirty="0">
                <a:solidFill>
                  <a:srgbClr val="0054A3"/>
                </a:solidFill>
              </a:rPr>
              <a:t>neoznamuje údaj týkajúci sa sadzby dane a sumy dane </a:t>
            </a:r>
            <a:r>
              <a:rPr lang="sk-SK" sz="2900" dirty="0">
                <a:solidFill>
                  <a:srgbClr val="0054A3"/>
                </a:solidFill>
              </a:rPr>
              <a:t>/§ 74 ods. 1 písm. h) a i)/</a:t>
            </a:r>
            <a:endParaRPr lang="sk-SK" sz="1800" b="1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sz="1800" b="1" dirty="0">
              <a:solidFill>
                <a:srgbClr val="FF0000"/>
              </a:solidFill>
            </a:endParaRPr>
          </a:p>
          <a:p>
            <a:pPr lvl="1"/>
            <a:endParaRPr lang="sk-SK" sz="1800" dirty="0">
              <a:solidFill>
                <a:srgbClr val="0054A3"/>
              </a:solidFill>
            </a:endParaRPr>
          </a:p>
          <a:p>
            <a:pPr lvl="1"/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30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44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218" y="411983"/>
            <a:ext cx="11069782" cy="403542"/>
          </a:xfrm>
        </p:spPr>
        <p:txBody>
          <a:bodyPr>
            <a:noAutofit/>
          </a:bodyPr>
          <a:lstStyle/>
          <a:p>
            <a:r>
              <a:rPr lang="sk-SK" sz="2000" dirty="0"/>
              <a:t>ViDA – § 85</a:t>
            </a:r>
            <a:r>
              <a:rPr lang="sk-SK" sz="2000" cap="none" dirty="0"/>
              <a:t>n - </a:t>
            </a:r>
            <a:r>
              <a:rPr lang="sk-SK" sz="2000" dirty="0"/>
              <a:t>oznamovanie údajov pri tuzemských transakciách </a:t>
            </a:r>
            <a:r>
              <a:rPr lang="sk-SK" sz="2000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142" y="876992"/>
            <a:ext cx="10167753" cy="5104015"/>
          </a:xfrm>
        </p:spPr>
        <p:txBody>
          <a:bodyPr>
            <a:normAutofit fontScale="85000" lnSpcReduction="10000"/>
          </a:bodyPr>
          <a:lstStyle/>
          <a:p>
            <a:r>
              <a:rPr lang="sk-SK" sz="2400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2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2100" b="1" u="sng" dirty="0">
                <a:solidFill>
                  <a:srgbClr val="E03137"/>
                </a:solidFill>
              </a:rPr>
              <a:t>§ 85n odsek 9 – rozsah a lehota na oznámenie údajov (prijatá e-fa)</a:t>
            </a:r>
            <a:r>
              <a:rPr lang="sk-SK" sz="2300" b="1" u="sng" dirty="0">
                <a:solidFill>
                  <a:srgbClr val="E03137"/>
                </a:solidFill>
              </a:rPr>
              <a:t>​</a:t>
            </a:r>
          </a:p>
          <a:p>
            <a:pPr marL="457200" lvl="1" indent="0">
              <a:buNone/>
            </a:pPr>
            <a:endParaRPr lang="sk-SK" sz="1200" b="1" u="sng" dirty="0">
              <a:solidFill>
                <a:srgbClr val="E03137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b="1" i="0" strike="noStrike" dirty="0">
                <a:solidFill>
                  <a:srgbClr val="E03137"/>
                </a:solidFill>
                <a:effectLst/>
                <a:latin typeface="Calibri" panose="020F0502020204030204" pitchFamily="34" charset="0"/>
              </a:rPr>
              <a:t>oznámenie údajov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sz="1800" u="sng" cap="all" dirty="0">
                <a:solidFill>
                  <a:srgbClr val="0054A3"/>
                </a:solidFill>
                <a:latin typeface="Calibri" panose="020F0502020204030204" pitchFamily="34" charset="0"/>
              </a:rPr>
              <a:t>Kto:</a:t>
            </a: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 platiteľ podľa § 4, § 4b alebo § 4c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sz="1800" i="0" u="sng" strike="noStrike" cap="all" dirty="0">
                <a:solidFill>
                  <a:srgbClr val="0054A3"/>
                </a:solidFill>
                <a:effectLst/>
                <a:latin typeface="Calibri" panose="020F0502020204030204" pitchFamily="34" charset="0"/>
              </a:rPr>
              <a:t>Kedy:</a:t>
            </a:r>
            <a:r>
              <a:rPr lang="sk-SK" sz="1800" i="0" strike="noStrike" cap="all" dirty="0">
                <a:solidFill>
                  <a:srgbClr val="0054A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k-SK" sz="1800" b="1" i="0" u="none" strike="noStrike" dirty="0">
                <a:solidFill>
                  <a:srgbClr val="0054A3"/>
                </a:solidFill>
                <a:effectLst/>
                <a:latin typeface="Calibri" panose="020F0502020204030204" pitchFamily="34" charset="0"/>
              </a:rPr>
              <a:t>do 5 dní od jej prijatia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endParaRPr lang="sk-SK" sz="1200" b="1" i="0" u="none" strike="noStrike" dirty="0">
              <a:solidFill>
                <a:srgbClr val="00B050"/>
              </a:solidFill>
              <a:effectLst/>
              <a:latin typeface="Calibri" panose="020F0502020204030204" pitchFamily="34" charset="0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b="1" dirty="0">
                <a:solidFill>
                  <a:srgbClr val="E03137"/>
                </a:solidFill>
                <a:latin typeface="Calibri" panose="020F0502020204030204" pitchFamily="34" charset="0"/>
              </a:rPr>
              <a:t>rozsah oznamovaných údajov </a:t>
            </a:r>
            <a:r>
              <a:rPr lang="sk-SK" sz="1800" b="1" dirty="0">
                <a:solidFill>
                  <a:srgbClr val="0054A3"/>
                </a:solidFill>
              </a:rPr>
              <a:t>- </a:t>
            </a:r>
            <a:r>
              <a:rPr lang="sk-SK" sz="1800" b="1" dirty="0">
                <a:solidFill>
                  <a:srgbClr val="0054A3"/>
                </a:solidFill>
                <a:latin typeface="Calibri" panose="020F0502020204030204" pitchFamily="34" charset="0"/>
              </a:rPr>
              <a:t>rovnaké údaje ako podľa ods. 8</a:t>
            </a:r>
            <a:endParaRPr lang="sk-SK" sz="1800" dirty="0">
              <a:solidFill>
                <a:srgbClr val="0054A3"/>
              </a:solidFill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sk-SK" sz="2200" dirty="0">
              <a:solidFill>
                <a:srgbClr val="0054A3"/>
              </a:solidFill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sz="2200" b="1" dirty="0">
                <a:solidFill>
                  <a:srgbClr val="E03137"/>
                </a:solidFill>
                <a:latin typeface="Calibri" panose="020F0502020204030204" pitchFamily="34" charset="0"/>
              </a:rPr>
              <a:t>uplatnenie prenesenia daňovej povinnosti</a:t>
            </a:r>
            <a:r>
              <a:rPr lang="sk-SK" sz="2200" dirty="0">
                <a:solidFill>
                  <a:srgbClr val="E03137"/>
                </a:solidFill>
                <a:latin typeface="Calibri" panose="020F0502020204030204" pitchFamily="34" charset="0"/>
              </a:rPr>
              <a:t> </a:t>
            </a: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– ak platiteľ je osobou povinnou platiť daň podľa § 69 ods. 10 až 12, je povinný</a:t>
            </a:r>
            <a:r>
              <a:rPr lang="sk-SK" sz="1800" b="1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v tomto prípade </a:t>
            </a:r>
            <a:r>
              <a:rPr lang="sk-SK" sz="1800" b="1" dirty="0">
                <a:solidFill>
                  <a:srgbClr val="0054A3"/>
                </a:solidFill>
                <a:latin typeface="Calibri" panose="020F0502020204030204" pitchFamily="34" charset="0"/>
              </a:rPr>
              <a:t>oznámiť aj údaj týkajúci sa sadzby dane a sumy dane </a:t>
            </a: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/§ 74 ods. 1 písm. h) a i)/</a:t>
            </a:r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sk-SK" sz="1300" dirty="0">
              <a:solidFill>
                <a:srgbClr val="0054A3"/>
              </a:solidFill>
              <a:latin typeface="Calibri" panose="020F0502020204030204" pitchFamily="34" charset="0"/>
            </a:endParaRPr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sz="2100" b="1" u="sng" dirty="0">
                <a:solidFill>
                  <a:srgbClr val="E03137"/>
                </a:solidFill>
                <a:latin typeface="Calibri" panose="020F0502020204030204" pitchFamily="34" charset="0"/>
              </a:rPr>
              <a:t>§ 85n odsek 10 – oznámenie údajov a spôsob oznámenia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oznámenie údajov: </a:t>
            </a:r>
            <a:r>
              <a:rPr lang="sk-SK" sz="1800" b="1" dirty="0">
                <a:solidFill>
                  <a:srgbClr val="0054A3"/>
                </a:solidFill>
                <a:latin typeface="Calibri" panose="020F0502020204030204" pitchFamily="34" charset="0"/>
              </a:rPr>
              <a:t>Finančné riaditeľstvo SR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spôsob: </a:t>
            </a:r>
            <a:r>
              <a:rPr lang="sk-SK" sz="1800" b="1" dirty="0">
                <a:solidFill>
                  <a:srgbClr val="0054A3"/>
                </a:solidFill>
                <a:latin typeface="Calibri" panose="020F0502020204030204" pitchFamily="34" charset="0"/>
              </a:rPr>
              <a:t>formát jednotnej dátovej správy</a:t>
            </a:r>
            <a:r>
              <a:rPr lang="sk-SK" sz="1800" dirty="0">
                <a:solidFill>
                  <a:srgbClr val="0054A3"/>
                </a:solidFill>
                <a:latin typeface="Calibri" panose="020F0502020204030204" pitchFamily="34" charset="0"/>
              </a:rPr>
              <a:t>, ktorý ustanoví všeobecne záväzný právny predpis MF SR</a:t>
            </a:r>
          </a:p>
          <a:p>
            <a:pPr lvl="1">
              <a:buClr>
                <a:srgbClr val="0054A3"/>
              </a:buClr>
            </a:pPr>
            <a:endParaRPr lang="sk-SK" sz="18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sk-SK" sz="1800" b="1" dirty="0">
              <a:solidFill>
                <a:srgbClr val="FF0000"/>
              </a:solidFill>
            </a:endParaRPr>
          </a:p>
          <a:p>
            <a:pPr lvl="1"/>
            <a:endParaRPr lang="sk-SK" sz="1800" dirty="0">
              <a:solidFill>
                <a:srgbClr val="0054A3"/>
              </a:solidFill>
            </a:endParaRPr>
          </a:p>
          <a:p>
            <a:pPr lvl="1"/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31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09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218" y="411983"/>
            <a:ext cx="11069782" cy="403542"/>
          </a:xfrm>
        </p:spPr>
        <p:txBody>
          <a:bodyPr>
            <a:noAutofit/>
          </a:bodyPr>
          <a:lstStyle/>
          <a:p>
            <a:r>
              <a:rPr lang="sk-SK" sz="2000" dirty="0"/>
              <a:t>ViDA – § 85</a:t>
            </a:r>
            <a:r>
              <a:rPr lang="sk-SK" sz="2000" cap="none" dirty="0"/>
              <a:t>n – </a:t>
            </a:r>
            <a:r>
              <a:rPr lang="sk-SK" sz="2000" dirty="0"/>
              <a:t>Oznamovanie údajov </a:t>
            </a:r>
            <a:r>
              <a:rPr lang="sk-SK" sz="2000" dirty="0" err="1"/>
              <a:t>vs</a:t>
            </a:r>
            <a:r>
              <a:rPr lang="sk-SK" sz="2000" dirty="0"/>
              <a:t> kontrolný výkaz </a:t>
            </a:r>
            <a:r>
              <a:rPr lang="sk-SK" sz="2000" b="1" dirty="0"/>
              <a:t>– do 30.6.2030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1180407"/>
            <a:ext cx="10167753" cy="5104015"/>
          </a:xfrm>
        </p:spPr>
        <p:txBody>
          <a:bodyPr>
            <a:normAutofit lnSpcReduction="10000"/>
          </a:bodyPr>
          <a:lstStyle/>
          <a:p>
            <a:r>
              <a:rPr lang="sk-SK" sz="2400" dirty="0">
                <a:solidFill>
                  <a:srgbClr val="E03137"/>
                </a:solidFill>
              </a:rPr>
              <a:t>Zákon o DPH</a:t>
            </a:r>
          </a:p>
          <a:p>
            <a:pPr marL="0" indent="0">
              <a:buNone/>
            </a:pPr>
            <a:endParaRPr lang="sk-SK" sz="12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r>
              <a:rPr lang="sk-SK" sz="2000" b="1" u="sng" dirty="0">
                <a:solidFill>
                  <a:srgbClr val="E03137"/>
                </a:solidFill>
              </a:rPr>
              <a:t>§ 85n odsek 15 - oznamovanie údajov a KV DPH</a:t>
            </a:r>
            <a:endParaRPr lang="sk-SK" sz="2300" b="1" u="sng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endParaRPr lang="sk-SK" sz="1200" b="1" u="sng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sz="1800" u="sng" cap="all" dirty="0">
                <a:solidFill>
                  <a:srgbClr val="0054A3"/>
                </a:solidFill>
              </a:rPr>
              <a:t>Kto:</a:t>
            </a:r>
            <a:r>
              <a:rPr lang="sk-SK" sz="1800" dirty="0">
                <a:solidFill>
                  <a:srgbClr val="0054A3"/>
                </a:solidFill>
              </a:rPr>
              <a:t> </a:t>
            </a:r>
            <a:r>
              <a:rPr lang="sk-SK" sz="1800" b="1" dirty="0">
                <a:solidFill>
                  <a:srgbClr val="0054A3"/>
                </a:solidFill>
              </a:rPr>
              <a:t>platiteľ podľa odseku 2 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sz="1800" u="sng" dirty="0">
                <a:solidFill>
                  <a:srgbClr val="0054A3"/>
                </a:solidFill>
              </a:rPr>
              <a:t>ČO sa oznamuje: </a:t>
            </a:r>
            <a:r>
              <a:rPr lang="sk-SK" sz="1800" b="1" dirty="0">
                <a:solidFill>
                  <a:srgbClr val="0054A3"/>
                </a:solidFill>
              </a:rPr>
              <a:t>údaje podľa § 78a ods. 2 v obmedzenom rozsahu </a:t>
            </a:r>
            <a:r>
              <a:rPr lang="sk-SK" sz="1800" dirty="0">
                <a:solidFill>
                  <a:srgbClr val="0054A3"/>
                </a:solidFill>
              </a:rPr>
              <a:t>– údaje, pri ktorých nie je povinnosť oznamovať údaje na základe vyhotovenej e-fa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endParaRPr lang="sk-SK" sz="1200" i="0" u="sng" strike="noStrike" dirty="0">
              <a:solidFill>
                <a:srgbClr val="0054A3"/>
              </a:solidFill>
              <a:effectLst/>
            </a:endParaRP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sk-SK" sz="1800" u="sng" dirty="0">
                <a:solidFill>
                  <a:srgbClr val="0054A3"/>
                </a:solidFill>
              </a:rPr>
              <a:t>ČO SA V KV DPH neuvádza:</a:t>
            </a:r>
            <a:r>
              <a:rPr lang="sk-SK" sz="1800" i="0" u="sng" strike="noStrike" dirty="0">
                <a:solidFill>
                  <a:srgbClr val="0054A3"/>
                </a:solidFill>
                <a:effectLst/>
              </a:rPr>
              <a:t>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údaje podľa § 78a ods. 2 písm. a) </a:t>
            </a:r>
            <a:r>
              <a:rPr lang="sk-SK" sz="1800" dirty="0">
                <a:solidFill>
                  <a:srgbClr val="0054A3"/>
                </a:solidFill>
              </a:rPr>
              <a:t>- (vyhotovená e-fa) - </a:t>
            </a:r>
            <a:r>
              <a:rPr lang="sk-SK" sz="1800" i="1" dirty="0">
                <a:solidFill>
                  <a:srgbClr val="0054A3"/>
                </a:solidFill>
              </a:rPr>
              <a:t>to neplatí</a:t>
            </a:r>
            <a:r>
              <a:rPr lang="sk-SK" sz="1800" dirty="0">
                <a:solidFill>
                  <a:srgbClr val="0054A3"/>
                </a:solidFill>
              </a:rPr>
              <a:t>, ak ide o údaje pri dodaní T alebo S </a:t>
            </a:r>
            <a:r>
              <a:rPr lang="sk-SK" sz="1800" i="1" dirty="0">
                <a:solidFill>
                  <a:srgbClr val="0054A3"/>
                </a:solidFill>
              </a:rPr>
              <a:t>zahraničnej osobe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údaje podľa § 78a ods. 2 písm. b) bod 1</a:t>
            </a:r>
            <a:r>
              <a:rPr lang="sk-SK" sz="1800" dirty="0">
                <a:solidFill>
                  <a:srgbClr val="0054A3"/>
                </a:solidFill>
              </a:rPr>
              <a:t> - (prijatá e-fa) - údaje o dodaní T alebo S, pri ktorých je tuzemský </a:t>
            </a:r>
            <a:r>
              <a:rPr lang="sk-SK" sz="1800">
                <a:solidFill>
                  <a:srgbClr val="0054A3"/>
                </a:solidFill>
              </a:rPr>
              <a:t>platiteľ osobou </a:t>
            </a:r>
            <a:r>
              <a:rPr lang="sk-SK" sz="1800" dirty="0">
                <a:solidFill>
                  <a:srgbClr val="0054A3"/>
                </a:solidFill>
              </a:rPr>
              <a:t>povinnou platiť daň podľa § 69 ods. 10 až 12</a:t>
            </a:r>
          </a:p>
          <a:p>
            <a:pPr lvl="1"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údaje podľa § 78a ods. 2 písm. b) bod 2 </a:t>
            </a:r>
            <a:r>
              <a:rPr lang="sk-SK" sz="1800" dirty="0">
                <a:solidFill>
                  <a:srgbClr val="0054A3"/>
                </a:solidFill>
              </a:rPr>
              <a:t>– (prijatá e-fa) - </a:t>
            </a:r>
            <a:r>
              <a:rPr lang="sk-SK" sz="1800" i="1" dirty="0">
                <a:solidFill>
                  <a:srgbClr val="0054A3"/>
                </a:solidFill>
              </a:rPr>
              <a:t>to neplatí</a:t>
            </a:r>
            <a:r>
              <a:rPr lang="sk-SK" sz="1800" dirty="0">
                <a:solidFill>
                  <a:srgbClr val="0054A3"/>
                </a:solidFill>
              </a:rPr>
              <a:t>, ak ide o údaje zo </a:t>
            </a:r>
            <a:r>
              <a:rPr lang="sk-SK" sz="1800" i="1" dirty="0">
                <a:solidFill>
                  <a:srgbClr val="0054A3"/>
                </a:solidFill>
              </a:rPr>
              <a:t>zjednodušenej faktúry </a:t>
            </a:r>
            <a:r>
              <a:rPr lang="sk-SK" sz="1800" dirty="0">
                <a:solidFill>
                  <a:srgbClr val="0054A3"/>
                </a:solidFill>
              </a:rPr>
              <a:t>podľa § 78a ods. 6</a:t>
            </a:r>
          </a:p>
          <a:p>
            <a:pPr lvl="1">
              <a:spcBef>
                <a:spcPts val="600"/>
              </a:spcBef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rgbClr val="0054A3"/>
                </a:solidFill>
              </a:rPr>
              <a:t>Údaje podľa § 78a ods. 2 písm. c) </a:t>
            </a:r>
            <a:r>
              <a:rPr lang="sk-SK" sz="1800" dirty="0">
                <a:solidFill>
                  <a:srgbClr val="0054A3"/>
                </a:solidFill>
              </a:rPr>
              <a:t>– ak ide o e-fa podľa odseku 5 (opravná e-fa)</a:t>
            </a:r>
          </a:p>
          <a:p>
            <a:pPr marL="457200" lvl="1" indent="0">
              <a:buNone/>
            </a:pPr>
            <a:endParaRPr lang="sk-SK" sz="1800" b="1" dirty="0">
              <a:solidFill>
                <a:srgbClr val="00B050"/>
              </a:solidFill>
            </a:endParaRPr>
          </a:p>
          <a:p>
            <a:pPr lvl="1"/>
            <a:endParaRPr lang="sk-SK" sz="2000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276C8C-A936-8676-938F-0D2C048B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32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949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Novela zákona o DPH – e-fakturácia o oznamovanie údajov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294967295"/>
          </p:nvPr>
        </p:nvSpPr>
        <p:spPr>
          <a:xfrm>
            <a:off x="11399838" y="6356350"/>
            <a:ext cx="792162" cy="365125"/>
          </a:xfrm>
        </p:spPr>
        <p:txBody>
          <a:bodyPr/>
          <a:lstStyle/>
          <a:p>
            <a:fld id="{D3E91E45-8E11-4FD5-A139-3CC7756EB3B5}" type="slidenum">
              <a:rPr lang="en-GB" noProof="0" smtClean="0"/>
              <a:t>33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28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06D90A-55AB-4750-7953-DA0DEC83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5" y="1346479"/>
            <a:ext cx="11005955" cy="483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rgbClr val="E03137"/>
                </a:solidFill>
              </a:rPr>
              <a:t>Základ:</a:t>
            </a:r>
          </a:p>
          <a:p>
            <a:pPr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0054A3"/>
                </a:solidFill>
              </a:rPr>
              <a:t> </a:t>
            </a:r>
            <a:r>
              <a:rPr lang="sk-SK" b="1" dirty="0">
                <a:solidFill>
                  <a:srgbClr val="0054A3"/>
                </a:solidFill>
              </a:rPr>
              <a:t>11. marca 2025 </a:t>
            </a:r>
            <a:r>
              <a:rPr lang="sk-SK" dirty="0">
                <a:solidFill>
                  <a:srgbClr val="0054A3"/>
                </a:solidFill>
              </a:rPr>
              <a:t>-  Rada Ecofin schválila Balík ViDA (VAT in the digital </a:t>
            </a:r>
            <a:r>
              <a:rPr lang="sk-SK" dirty="0" err="1">
                <a:solidFill>
                  <a:srgbClr val="0054A3"/>
                </a:solidFill>
              </a:rPr>
              <a:t>age</a:t>
            </a:r>
            <a:r>
              <a:rPr lang="sk-SK" dirty="0">
                <a:solidFill>
                  <a:srgbClr val="0054A3"/>
                </a:solidFill>
              </a:rPr>
              <a:t>)</a:t>
            </a:r>
          </a:p>
          <a:p>
            <a:pPr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rgbClr val="0054A3"/>
                </a:solidFill>
              </a:rPr>
              <a:t>Balík obsahuje: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 smernica Rady (EÚ) 2025/516 (ktorou sa mení smernica 2006/112/ES)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 nariadenie Rady (EÚ) 2025/517 (ktorým sa mení nariadenie č. 904/2010)</a:t>
            </a:r>
          </a:p>
          <a:p>
            <a:pPr marL="712788" lvl="1" indent="-255588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0054A3"/>
                </a:solidFill>
              </a:rPr>
              <a:t>vykonávacie nariadenie Rady (EÚ) 2025/518 (ktorým sa mení vykonávacie nariadenie č. 282/2011)</a:t>
            </a:r>
          </a:p>
          <a:p>
            <a:pPr marL="0" indent="0"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endParaRPr lang="sk-SK" dirty="0">
              <a:solidFill>
                <a:srgbClr val="0054A3"/>
              </a:solidFill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990B4C4-B327-E8C3-0BF5-8FE16B5A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/>
              <a:t>23/06/2025</a:t>
            </a:r>
            <a:endParaRPr lang="en-US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6B7784D-EF2B-537B-9C8D-57F3B97E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F8C9A9CE-6627-E8CA-204B-D86AA8421E20}"/>
              </a:ext>
            </a:extLst>
          </p:cNvPr>
          <p:cNvSpPr txBox="1">
            <a:spLocks/>
          </p:cNvSpPr>
          <p:nvPr/>
        </p:nvSpPr>
        <p:spPr>
          <a:xfrm>
            <a:off x="1418911" y="382446"/>
            <a:ext cx="10071987" cy="403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dirty="0"/>
              <a:t>ViDA - Elektronická fakturácia a systém predkladania údajov</a:t>
            </a:r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22DD42BF-D702-22E2-421D-3807711E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531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5DA03-A39D-AB00-0897-64F28118A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56FF0E-2C00-BDC8-FB90-5D17102A4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solidFill>
                  <a:srgbClr val="E03137"/>
                </a:solidFill>
              </a:rPr>
              <a:t>Obsah ViDA balíka:</a:t>
            </a:r>
            <a:endParaRPr lang="sk-SK" dirty="0">
              <a:solidFill>
                <a:srgbClr val="0054A3"/>
              </a:solidFill>
            </a:endParaRPr>
          </a:p>
          <a:p>
            <a:pPr>
              <a:buClr>
                <a:srgbClr val="0054A3"/>
              </a:buClr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0054A3"/>
                </a:solidFill>
              </a:rPr>
              <a:t>Balík obsahuje 3 časti:</a:t>
            </a:r>
          </a:p>
          <a:p>
            <a:pPr marL="895350" lvl="1" indent="-438150">
              <a:buClr>
                <a:srgbClr val="0054A3"/>
              </a:buClr>
              <a:buFont typeface="+mj-lt"/>
              <a:buAutoNum type="romanUcPeriod"/>
            </a:pPr>
            <a:r>
              <a:rPr lang="sk-SK" b="1" dirty="0">
                <a:solidFill>
                  <a:srgbClr val="0054A3"/>
                </a:solidFill>
              </a:rPr>
              <a:t> </a:t>
            </a:r>
            <a:r>
              <a:rPr lang="sk-SK" b="1" u="sng" dirty="0">
                <a:solidFill>
                  <a:srgbClr val="0054A3"/>
                </a:solidFill>
              </a:rPr>
              <a:t>Platformová ekonomika </a:t>
            </a:r>
            <a:r>
              <a:rPr lang="sk-SK" dirty="0">
                <a:solidFill>
                  <a:srgbClr val="0054A3"/>
                </a:solidFill>
              </a:rPr>
              <a:t>– posilnenie úlohy platforiem vo výbere DPH pri </a:t>
            </a:r>
            <a:r>
              <a:rPr lang="sk-SK" b="1" dirty="0">
                <a:solidFill>
                  <a:srgbClr val="0054A3"/>
                </a:solidFill>
              </a:rPr>
              <a:t>krátkodobom prenájme ubytovania </a:t>
            </a:r>
            <a:r>
              <a:rPr lang="sk-SK" dirty="0">
                <a:solidFill>
                  <a:srgbClr val="0054A3"/>
                </a:solidFill>
              </a:rPr>
              <a:t>a </a:t>
            </a:r>
            <a:r>
              <a:rPr lang="sk-SK" b="1" dirty="0">
                <a:solidFill>
                  <a:srgbClr val="0054A3"/>
                </a:solidFill>
              </a:rPr>
              <a:t>osobnej doprave </a:t>
            </a:r>
            <a:r>
              <a:rPr lang="sk-SK" dirty="0">
                <a:solidFill>
                  <a:srgbClr val="0054A3"/>
                </a:solidFill>
              </a:rPr>
              <a:t>prostredníctvom</a:t>
            </a:r>
          </a:p>
          <a:p>
            <a:pPr marL="895350" lvl="1" indent="-438150">
              <a:buClr>
                <a:srgbClr val="0054A3"/>
              </a:buClr>
              <a:buNone/>
            </a:pPr>
            <a:r>
              <a:rPr lang="sk-SK" dirty="0">
                <a:solidFill>
                  <a:srgbClr val="0054A3"/>
                </a:solidFill>
              </a:rPr>
              <a:t>	modelu „</a:t>
            </a:r>
            <a:r>
              <a:rPr lang="sk-SK" i="1" dirty="0">
                <a:solidFill>
                  <a:srgbClr val="0054A3"/>
                </a:solidFill>
              </a:rPr>
              <a:t>domnelého dodávateľa</a:t>
            </a:r>
            <a:r>
              <a:rPr lang="sk-SK" dirty="0">
                <a:solidFill>
                  <a:srgbClr val="0054A3"/>
                </a:solidFill>
              </a:rPr>
              <a:t>“.</a:t>
            </a:r>
          </a:p>
          <a:p>
            <a:pPr marL="895350" lvl="1" indent="-438150">
              <a:buClr>
                <a:srgbClr val="0054A3"/>
              </a:buClr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971550" lvl="1" indent="-514350">
              <a:buClr>
                <a:srgbClr val="0054A3"/>
              </a:buClr>
              <a:buAutoNum type="romanUcPeriod" startAt="2"/>
            </a:pPr>
            <a:r>
              <a:rPr lang="sk-SK" b="1" u="sng" dirty="0">
                <a:solidFill>
                  <a:srgbClr val="0054A3"/>
                </a:solidFill>
              </a:rPr>
              <a:t>Jedna registrácia na DPH (SVR)</a:t>
            </a:r>
            <a:r>
              <a:rPr lang="sk-SK" u="sng" dirty="0">
                <a:solidFill>
                  <a:srgbClr val="0054A3"/>
                </a:solidFill>
              </a:rPr>
              <a:t> </a:t>
            </a:r>
            <a:r>
              <a:rPr lang="sk-SK" dirty="0">
                <a:solidFill>
                  <a:srgbClr val="0054A3"/>
                </a:solidFill>
              </a:rPr>
              <a:t>– ak podnikateľ podniká vo viacerých členských štátoch – rozšírenie schém OSS a mechanizmu RCM pre cezhraničné dodania</a:t>
            </a:r>
          </a:p>
          <a:p>
            <a:pPr marL="457200" lvl="1" indent="0">
              <a:buClr>
                <a:srgbClr val="0054A3"/>
              </a:buClr>
              <a:buNone/>
            </a:pPr>
            <a:endParaRPr lang="sk-SK" dirty="0">
              <a:solidFill>
                <a:srgbClr val="0054A3"/>
              </a:solidFill>
            </a:endParaRPr>
          </a:p>
          <a:p>
            <a:pPr marL="457200" lvl="1" indent="0">
              <a:buNone/>
            </a:pPr>
            <a:r>
              <a:rPr lang="sk-SK" b="1" dirty="0">
                <a:solidFill>
                  <a:srgbClr val="FF0000"/>
                </a:solidFill>
              </a:rPr>
              <a:t>III.</a:t>
            </a:r>
            <a:r>
              <a:rPr lang="sk-SK" b="1" dirty="0">
                <a:solidFill>
                  <a:srgbClr val="0054A3"/>
                </a:solidFill>
              </a:rPr>
              <a:t>	</a:t>
            </a:r>
            <a:r>
              <a:rPr lang="sk-SK" b="1" dirty="0">
                <a:solidFill>
                  <a:srgbClr val="E03137"/>
                </a:solidFill>
              </a:rPr>
              <a:t>Elektronická fakturácia</a:t>
            </a:r>
            <a:r>
              <a:rPr lang="sk-SK" dirty="0">
                <a:solidFill>
                  <a:srgbClr val="0054A3"/>
                </a:solidFill>
              </a:rPr>
              <a:t> a </a:t>
            </a:r>
            <a:r>
              <a:rPr lang="sk-SK" b="1" dirty="0">
                <a:solidFill>
                  <a:srgbClr val="E03137"/>
                </a:solidFill>
              </a:rPr>
              <a:t>digitálne oznamovanie údajov z e-faktúr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k-SK" dirty="0">
              <a:solidFill>
                <a:srgbClr val="0054A3"/>
              </a:solidFill>
            </a:endParaRP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E95F6EE-4D77-3A37-351A-3405A446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/>
              <a:t>23/06/2025</a:t>
            </a:r>
            <a:endParaRPr lang="en-US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6D75219-348F-058F-FA89-B1201ACF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C1716417-F209-D1B3-0352-E49DE49CB13A}"/>
              </a:ext>
            </a:extLst>
          </p:cNvPr>
          <p:cNvSpPr txBox="1">
            <a:spLocks/>
          </p:cNvSpPr>
          <p:nvPr/>
        </p:nvSpPr>
        <p:spPr>
          <a:xfrm>
            <a:off x="1418911" y="382446"/>
            <a:ext cx="10071987" cy="403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k-SK" dirty="0"/>
              <a:t>ViDA - Elektronická fakturácia a systém predkladania údajov</a:t>
            </a:r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F0F31CA-1A2B-0E2D-3592-B2BF0E574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7520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FB1A-4736-8CDC-7806-6B91E9C7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Časový horizont implementácie </a:t>
            </a:r>
            <a:r>
              <a:rPr lang="sk-SK" b="1" dirty="0"/>
              <a:t>hlavných</a:t>
            </a:r>
            <a:r>
              <a:rPr lang="sk-SK" dirty="0"/>
              <a:t> </a:t>
            </a:r>
            <a:r>
              <a:rPr lang="sk-SK" b="1" dirty="0"/>
              <a:t>opatrení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FAF06C-FDAB-B98E-64E2-9E11E38E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46" y="1346479"/>
            <a:ext cx="10270080" cy="5009871"/>
          </a:xfrm>
        </p:spPr>
        <p:txBody>
          <a:bodyPr>
            <a:normAutofit fontScale="92500" lnSpcReduction="10000"/>
          </a:bodyPr>
          <a:lstStyle/>
          <a:p>
            <a:r>
              <a:rPr lang="sk-SK" sz="2400" b="1" dirty="0">
                <a:solidFill>
                  <a:srgbClr val="E03137"/>
                </a:solidFill>
              </a:rPr>
              <a:t>  </a:t>
            </a:r>
            <a:r>
              <a:rPr lang="sk-SK" sz="2400" b="1" dirty="0">
                <a:solidFill>
                  <a:srgbClr val="0054A3"/>
                </a:solidFill>
              </a:rPr>
              <a:t>Od 25. marca 2025 </a:t>
            </a:r>
            <a:r>
              <a:rPr lang="sk-SK" sz="2400" dirty="0">
                <a:solidFill>
                  <a:srgbClr val="0054A3"/>
                </a:solidFill>
              </a:rPr>
              <a:t>(</a:t>
            </a:r>
            <a:r>
              <a:rPr lang="sk-SK" sz="1800" dirty="0">
                <a:solidFill>
                  <a:srgbClr val="0054A3"/>
                </a:solidFill>
              </a:rPr>
              <a:t>od zverejnenia smernice DPH v Úradnom vestníku EÚ</a:t>
            </a:r>
            <a:r>
              <a:rPr lang="sk-SK" sz="2400" dirty="0">
                <a:solidFill>
                  <a:srgbClr val="0054A3"/>
                </a:solidFill>
              </a:rPr>
              <a:t>)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Členské štáty si môžu </a:t>
            </a:r>
            <a:r>
              <a:rPr lang="sk-SK" sz="2000" b="1" u="sng" dirty="0">
                <a:solidFill>
                  <a:srgbClr val="E03137"/>
                </a:solidFill>
              </a:rPr>
              <a:t>zaviesť povinnú e-fakturáciu </a:t>
            </a:r>
            <a:r>
              <a:rPr lang="sk-SK" sz="2000" dirty="0">
                <a:solidFill>
                  <a:srgbClr val="0054A3"/>
                </a:solidFill>
              </a:rPr>
              <a:t>(bez derogácie) </a:t>
            </a:r>
            <a:r>
              <a:rPr lang="sk-SK" sz="2000" b="1" u="sng" dirty="0">
                <a:solidFill>
                  <a:srgbClr val="0054A3"/>
                </a:solidFill>
              </a:rPr>
              <a:t>pre tuzemské transakcie </a:t>
            </a:r>
            <a:r>
              <a:rPr lang="sk-SK" sz="2000" dirty="0">
                <a:solidFill>
                  <a:srgbClr val="0054A3"/>
                </a:solidFill>
              </a:rPr>
              <a:t>s podmienkami, aké si určia.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Môžu si zaviesť vnútrozemský systém predkladania údajov (</a:t>
            </a:r>
            <a:r>
              <a:rPr lang="sk-SK" sz="2000" b="1" dirty="0">
                <a:solidFill>
                  <a:srgbClr val="0054A3"/>
                </a:solidFill>
              </a:rPr>
              <a:t>na základe vlastných podmienok</a:t>
            </a:r>
            <a:r>
              <a:rPr lang="sk-SK" sz="2000" dirty="0">
                <a:solidFill>
                  <a:srgbClr val="0054A3"/>
                </a:solidFill>
              </a:rPr>
              <a:t>), </a:t>
            </a:r>
            <a:r>
              <a:rPr lang="sk-SK" sz="2000" u="sng" dirty="0">
                <a:solidFill>
                  <a:srgbClr val="0054A3"/>
                </a:solidFill>
              </a:rPr>
              <a:t>ale len do roku 2030 (právny základ je čl. 273 smernice o DPH) !!!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Od roku 2030 musí byť tuzemský systém predkladania údajov kompatibilný s EU-DRR. </a:t>
            </a:r>
            <a:endParaRPr lang="sk-SK" sz="2000" dirty="0">
              <a:solidFill>
                <a:srgbClr val="E03137"/>
              </a:solidFill>
            </a:endParaRPr>
          </a:p>
          <a:p>
            <a:r>
              <a:rPr lang="sk-SK" sz="2400" b="1" dirty="0">
                <a:solidFill>
                  <a:srgbClr val="0054A3"/>
                </a:solidFill>
              </a:rPr>
              <a:t>Od 1. júla 2028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0054A3"/>
                </a:solidFill>
              </a:rPr>
              <a:t>Implementácia modelu </a:t>
            </a:r>
            <a:r>
              <a:rPr lang="sk-SK" sz="2000" b="1" dirty="0">
                <a:solidFill>
                  <a:srgbClr val="0054A3"/>
                </a:solidFill>
              </a:rPr>
              <a:t>domnelého dodávateľa pre platformy </a:t>
            </a:r>
            <a:r>
              <a:rPr lang="sk-SK" sz="2000" dirty="0">
                <a:solidFill>
                  <a:srgbClr val="0054A3"/>
                </a:solidFill>
              </a:rPr>
              <a:t>(krátkodobé ubytovanie a osobná preprava osôb).</a:t>
            </a:r>
          </a:p>
          <a:p>
            <a:pPr lvl="1"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000" b="1" dirty="0">
                <a:solidFill>
                  <a:srgbClr val="0054A3"/>
                </a:solidFill>
              </a:rPr>
              <a:t>Jedna registrácia na DPH </a:t>
            </a:r>
            <a:r>
              <a:rPr lang="sk-SK" sz="2000" dirty="0">
                <a:solidFill>
                  <a:srgbClr val="0054A3"/>
                </a:solidFill>
              </a:rPr>
              <a:t>– rozšírenie OSS schém, zavedenie novej schémy OSS pre premiestnenie tovaru do IČŠ, povinné uplatňovanie RCM podľa čl. 194 smernice  DPH.</a:t>
            </a:r>
            <a:endParaRPr lang="sk-SK" sz="2000" dirty="0">
              <a:solidFill>
                <a:srgbClr val="E03137"/>
              </a:solidFill>
            </a:endParaRPr>
          </a:p>
          <a:p>
            <a:r>
              <a:rPr lang="sk-SK" sz="2400" b="1" dirty="0">
                <a:solidFill>
                  <a:srgbClr val="0054A3"/>
                </a:solidFill>
              </a:rPr>
              <a:t>Od 1. júla 2030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b="1" dirty="0">
                <a:solidFill>
                  <a:srgbClr val="E03137"/>
                </a:solidFill>
              </a:rPr>
              <a:t>Povinná e-fakturácia pre cezhraničné EÚ transakcie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rgbClr val="E03137"/>
                </a:solidFill>
              </a:rPr>
              <a:t> EU DRR (digital reporting requirements) – Oznamovanie údajov z cezhraničných (EÚ) transakcií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rgbClr val="E03137"/>
                </a:solidFill>
              </a:rPr>
              <a:t>povinné oznamovanie údajov pre dodávateľa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rgbClr val="E03137"/>
                </a:solidFill>
              </a:rPr>
              <a:t>Voliteľné na ČŠ, či zavedie takúto povinnosť aj pre nadobúdateľa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rgbClr val="E03137"/>
                </a:solidFill>
              </a:rPr>
              <a:t>Voliteľné na ČŠ, či zavedie takúto povinnosť aj pre vnútroštátne transakcie</a:t>
            </a:r>
          </a:p>
          <a:p>
            <a:pPr lvl="1"/>
            <a:endParaRPr lang="sk-SK" sz="20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endParaRPr lang="sk-SK" sz="2000" dirty="0">
              <a:solidFill>
                <a:srgbClr val="0054A3"/>
              </a:solidFill>
            </a:endParaRPr>
          </a:p>
          <a:p>
            <a:pPr lvl="1"/>
            <a:endParaRPr lang="sk-SK" sz="2000" dirty="0">
              <a:solidFill>
                <a:srgbClr val="E03137"/>
              </a:solidFill>
            </a:endParaRPr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8279F98-84DE-D6FB-ECDD-7C2DF885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F5425A-4B13-2802-02B2-5C8898F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6</a:t>
            </a:fld>
            <a:endParaRPr lang="en-GB" noProof="0" dirty="0"/>
          </a:p>
        </p:txBody>
      </p:sp>
      <p:pic>
        <p:nvPicPr>
          <p:cNvPr id="9" name="Grafický objekt 8" descr="Gesto dvojitého ťuknutia výplň plnou farbou">
            <a:extLst>
              <a:ext uri="{FF2B5EF4-FFF2-40B4-BE49-F238E27FC236}">
                <a16:creationId xmlns:a16="http://schemas.microsoft.com/office/drawing/2014/main" id="{11605698-D0E6-CE4F-0B50-E18BCAC34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4031" y="1346479"/>
            <a:ext cx="909759" cy="914400"/>
          </a:xfrm>
          <a:prstGeom prst="rect">
            <a:avLst/>
          </a:prstGeom>
        </p:spPr>
      </p:pic>
      <p:pic>
        <p:nvPicPr>
          <p:cNvPr id="10" name="Grafický objekt 9" descr="Gesto dvojitého ťuknutia výplň plnou farbou">
            <a:extLst>
              <a:ext uri="{FF2B5EF4-FFF2-40B4-BE49-F238E27FC236}">
                <a16:creationId xmlns:a16="http://schemas.microsoft.com/office/drawing/2014/main" id="{075F99F6-E54A-6090-CE50-3E3CF97F1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311" y="4453796"/>
            <a:ext cx="909759" cy="914400"/>
          </a:xfrm>
          <a:prstGeom prst="rect">
            <a:avLst/>
          </a:prstGeom>
        </p:spPr>
      </p:pic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3BE87AA-E2F8-9992-ADC3-7D7A161A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7363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E4F2F-1317-DC5F-4E66-F83C77E3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E-fakturácia a DRR pri cezhraničných transakciách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B55204-943A-E22D-7C8C-043668EE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k-SK" sz="32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sz="32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endParaRPr lang="sk-SK" sz="3200" dirty="0">
              <a:solidFill>
                <a:srgbClr val="0054A3"/>
              </a:solidFill>
            </a:endParaRPr>
          </a:p>
          <a:p>
            <a:pPr marL="0" indent="0" algn="ctr">
              <a:buNone/>
            </a:pPr>
            <a:r>
              <a:rPr lang="sk-SK" sz="3200" dirty="0">
                <a:solidFill>
                  <a:srgbClr val="0054A3"/>
                </a:solidFill>
              </a:rPr>
              <a:t>Elektronická fakturácia a  digitálne oznamovanie údajov z</a:t>
            </a:r>
          </a:p>
          <a:p>
            <a:pPr marL="0" indent="0" algn="ctr">
              <a:buNone/>
            </a:pPr>
            <a:r>
              <a:rPr lang="sk-SK" sz="3200" dirty="0">
                <a:solidFill>
                  <a:srgbClr val="0054A3"/>
                </a:solidFill>
              </a:rPr>
              <a:t> </a:t>
            </a:r>
            <a:r>
              <a:rPr lang="sk-SK" sz="3200" b="1" dirty="0">
                <a:solidFill>
                  <a:srgbClr val="0054A3"/>
                </a:solidFill>
              </a:rPr>
              <a:t>cezhraničných (EÚ) transakcií </a:t>
            </a:r>
            <a:r>
              <a:rPr lang="sk-SK" sz="3200" dirty="0">
                <a:solidFill>
                  <a:srgbClr val="0054A3"/>
                </a:solidFill>
              </a:rPr>
              <a:t>od </a:t>
            </a:r>
            <a:r>
              <a:rPr lang="sk-SK" sz="3200" b="1" dirty="0">
                <a:solidFill>
                  <a:srgbClr val="0054A3"/>
                </a:solidFill>
              </a:rPr>
              <a:t>1. júla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ED97D6D-1BDA-937A-7DA5-2796FBD8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9C21753-5C51-F2AB-A633-B21185F84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6B1705B-4CDE-F32B-DDBD-2E993C42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4151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- 1. júl 2030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7" name="Zástupný objekt pre obsah 4"/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54A3"/>
              </a:buClr>
              <a:buNone/>
            </a:pPr>
            <a:r>
              <a:rPr lang="sk-SK" sz="2200" b="1" dirty="0">
                <a:solidFill>
                  <a:srgbClr val="E03137"/>
                </a:solidFill>
              </a:rPr>
              <a:t>Súčasnosť: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200" b="1" dirty="0">
                <a:solidFill>
                  <a:srgbClr val="0054A3"/>
                </a:solidFill>
              </a:rPr>
              <a:t>Dodanie tovaru a služby (čl. 44 smernice) </a:t>
            </a:r>
            <a:r>
              <a:rPr lang="sk-SK" sz="2200" dirty="0">
                <a:solidFill>
                  <a:srgbClr val="0054A3"/>
                </a:solidFill>
              </a:rPr>
              <a:t>do iného ČŠ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Vykázanie </a:t>
            </a:r>
            <a:r>
              <a:rPr lang="sk-SK" sz="2200" b="1" dirty="0">
                <a:solidFill>
                  <a:srgbClr val="0054A3"/>
                </a:solidFill>
              </a:rPr>
              <a:t>dodania v súhrnnom výkaze </a:t>
            </a:r>
            <a:r>
              <a:rPr lang="sk-SK" sz="2200" dirty="0">
                <a:solidFill>
                  <a:srgbClr val="0054A3"/>
                </a:solidFill>
              </a:rPr>
              <a:t>nasledujúci mesiac po dodaní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Odoslanie dát do systému VIES do mesiaca od uskutočnenia transakcie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54A3"/>
              </a:buClr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Daňový úrad kupujúceho má k </a:t>
            </a:r>
            <a:r>
              <a:rPr lang="sk-SK" sz="2200" b="1" dirty="0">
                <a:solidFill>
                  <a:srgbClr val="0054A3"/>
                </a:solidFill>
              </a:rPr>
              <a:t>dispozícii dáta </a:t>
            </a:r>
            <a:r>
              <a:rPr lang="sk-SK" sz="2200" dirty="0">
                <a:solidFill>
                  <a:srgbClr val="0054A3"/>
                </a:solidFill>
              </a:rPr>
              <a:t>z VIES – </a:t>
            </a:r>
            <a:r>
              <a:rPr lang="sk-SK" sz="2200" b="1" dirty="0">
                <a:solidFill>
                  <a:srgbClr val="0054A3"/>
                </a:solidFill>
              </a:rPr>
              <a:t>cca 40 dní po uskutočnení transakcie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200" dirty="0"/>
              <a:t> </a:t>
            </a:r>
          </a:p>
        </p:txBody>
      </p:sp>
      <p:sp>
        <p:nvSpPr>
          <p:cNvPr id="8" name="Zástupný objekt pre obsah 5"/>
          <p:cNvSpPr txBox="1">
            <a:spLocks/>
          </p:cNvSpPr>
          <p:nvPr/>
        </p:nvSpPr>
        <p:spPr>
          <a:xfrm>
            <a:off x="6542312" y="873001"/>
            <a:ext cx="5565951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E03137"/>
              </a:buClr>
              <a:buFont typeface="Wingdings" panose="05000000000000000000" pitchFamily="2" charset="2"/>
              <a:buChar char="§"/>
            </a:pPr>
            <a:endParaRPr lang="sk-SK" sz="2000" dirty="0">
              <a:solidFill>
                <a:srgbClr val="0054A3"/>
              </a:solidFill>
            </a:endParaRPr>
          </a:p>
          <a:p>
            <a:r>
              <a:rPr lang="sk-SK" sz="2200" b="1" dirty="0">
                <a:solidFill>
                  <a:srgbClr val="E03137"/>
                </a:solidFill>
              </a:rPr>
              <a:t>Od 1. júla 2030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Dodanie </a:t>
            </a:r>
            <a:r>
              <a:rPr lang="sk-SK" sz="2200" b="1" dirty="0">
                <a:solidFill>
                  <a:srgbClr val="0054A3"/>
                </a:solidFill>
              </a:rPr>
              <a:t>tovaru do iného ČŠ</a:t>
            </a:r>
            <a:r>
              <a:rPr lang="sk-SK" sz="2200" dirty="0">
                <a:solidFill>
                  <a:srgbClr val="0054A3"/>
                </a:solidFill>
              </a:rPr>
              <a:t>, </a:t>
            </a:r>
            <a:r>
              <a:rPr lang="sk-SK" sz="2200" b="1" dirty="0">
                <a:solidFill>
                  <a:srgbClr val="0054A3"/>
                </a:solidFill>
              </a:rPr>
              <a:t>dodanie tovaru a služby</a:t>
            </a:r>
            <a:r>
              <a:rPr lang="sk-SK" sz="2200" dirty="0">
                <a:solidFill>
                  <a:srgbClr val="0054A3"/>
                </a:solidFill>
              </a:rPr>
              <a:t> s miestom dodania v inom ČŠ, v ktorom nie je dodávateľ usadený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Vyhotovenie e-fa </a:t>
            </a:r>
            <a:r>
              <a:rPr lang="sk-SK" sz="2200" b="1" dirty="0">
                <a:solidFill>
                  <a:srgbClr val="0054A3"/>
                </a:solidFill>
              </a:rPr>
              <a:t>v lehote 10 dní </a:t>
            </a:r>
            <a:r>
              <a:rPr lang="sk-SK" sz="2200" dirty="0">
                <a:solidFill>
                  <a:srgbClr val="0054A3"/>
                </a:solidFill>
              </a:rPr>
              <a:t>po vzniku zdaniteľnej udalosti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Zaslanie údajov </a:t>
            </a:r>
            <a:r>
              <a:rPr lang="sk-SK" sz="2200" b="1" dirty="0">
                <a:solidFill>
                  <a:srgbClr val="0054A3"/>
                </a:solidFill>
              </a:rPr>
              <a:t>v čase vyhotovenia e-fa </a:t>
            </a:r>
            <a:r>
              <a:rPr lang="sk-SK" sz="2200" dirty="0">
                <a:solidFill>
                  <a:srgbClr val="0054A3"/>
                </a:solidFill>
              </a:rPr>
              <a:t>finančnej správe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0054A3"/>
                </a:solidFill>
              </a:rPr>
              <a:t>Finančná správa zasiela </a:t>
            </a:r>
            <a:r>
              <a:rPr lang="sk-SK" sz="2200" b="1" dirty="0">
                <a:solidFill>
                  <a:srgbClr val="0054A3"/>
                </a:solidFill>
              </a:rPr>
              <a:t>údaje </a:t>
            </a:r>
            <a:r>
              <a:rPr lang="sk-SK" sz="2200" dirty="0">
                <a:solidFill>
                  <a:srgbClr val="0054A3"/>
                </a:solidFill>
              </a:rPr>
              <a:t>po ich prijatí do </a:t>
            </a:r>
            <a:r>
              <a:rPr lang="sk-SK" sz="2200" b="1" dirty="0">
                <a:solidFill>
                  <a:srgbClr val="0054A3"/>
                </a:solidFill>
              </a:rPr>
              <a:t>centrálneho systému VIES bezodkladne</a:t>
            </a:r>
          </a:p>
          <a:p>
            <a:pPr marL="342900" indent="-342900" algn="just" defTabSz="358775">
              <a:buFont typeface="Arial" panose="020B0604020202020204" pitchFamily="34" charset="0"/>
              <a:buChar char="•"/>
            </a:pPr>
            <a:r>
              <a:rPr lang="sk-SK" sz="2200" b="1" dirty="0">
                <a:solidFill>
                  <a:srgbClr val="0054A3"/>
                </a:solidFill>
              </a:rPr>
              <a:t>Porovnanie údajov (dodaní v. nadobudnutí) </a:t>
            </a:r>
            <a:r>
              <a:rPr lang="sk-SK" sz="2200" dirty="0">
                <a:solidFill>
                  <a:srgbClr val="0054A3"/>
                </a:solidFill>
              </a:rPr>
              <a:t>vo veľmi krátkom čase v centrálnom VIES-e.</a:t>
            </a:r>
            <a:endParaRPr lang="sk-SK" sz="2200" b="1" dirty="0">
              <a:solidFill>
                <a:srgbClr val="0054A3"/>
              </a:solidFill>
              <a:highlight>
                <a:srgbClr val="FFFF00"/>
              </a:highlight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A91FDC7-0B63-1933-4628-2864B27864FF}"/>
              </a:ext>
            </a:extLst>
          </p:cNvPr>
          <p:cNvSpPr txBox="1"/>
          <p:nvPr/>
        </p:nvSpPr>
        <p:spPr>
          <a:xfrm>
            <a:off x="3902699" y="744116"/>
            <a:ext cx="4386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E03137"/>
                </a:solidFill>
              </a:rPr>
              <a:t>Prečo sa zavádza e- faktúra? 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A1155106-FB60-C589-A47F-8AE24FF106BC}"/>
              </a:ext>
            </a:extLst>
          </p:cNvPr>
          <p:cNvSpPr txBox="1"/>
          <p:nvPr/>
        </p:nvSpPr>
        <p:spPr>
          <a:xfrm>
            <a:off x="1038225" y="5731615"/>
            <a:ext cx="10685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>
                <a:solidFill>
                  <a:srgbClr val="E03137"/>
                </a:solidFill>
              </a:rPr>
              <a:t>Efektívny boj proti daňovým podvodom, cielená daňová kontrola </a:t>
            </a:r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026FBC-DA58-B152-07C0-82E8117EB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4376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46A85-ED66-D021-09F3-07EA235D3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2ED25-BDB2-B5FF-156B-49A7FF66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ViDA – E-fakturácia pri cezhraničných transakciách </a:t>
            </a:r>
            <a:r>
              <a:rPr lang="sk-SK" b="1" dirty="0"/>
              <a:t>- 1. júl 2030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22895E4-0379-A502-C448-2044786A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noProof="0"/>
              <a:t>23/06/2025</a:t>
            </a:r>
            <a:endParaRPr lang="en-GB" noProof="0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71A7FC-B4C8-912C-D631-3871A8AB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9</a:t>
            </a:fld>
            <a:endParaRPr lang="en-GB" noProof="0" dirty="0"/>
          </a:p>
        </p:txBody>
      </p:sp>
      <p:sp>
        <p:nvSpPr>
          <p:cNvPr id="7" name="Zástupný objekt pre obsah 4">
            <a:extLst>
              <a:ext uri="{FF2B5EF4-FFF2-40B4-BE49-F238E27FC236}">
                <a16:creationId xmlns:a16="http://schemas.microsoft.com/office/drawing/2014/main" id="{CFAB80AB-0525-9E6B-E018-FB22E830A6D3}"/>
              </a:ext>
            </a:extLst>
          </p:cNvPr>
          <p:cNvSpPr txBox="1">
            <a:spLocks/>
          </p:cNvSpPr>
          <p:nvPr/>
        </p:nvSpPr>
        <p:spPr>
          <a:xfrm>
            <a:off x="1215241" y="1331664"/>
            <a:ext cx="5181600" cy="4764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sk-SK" sz="2200" dirty="0"/>
          </a:p>
        </p:txBody>
      </p:sp>
      <p:sp>
        <p:nvSpPr>
          <p:cNvPr id="8" name="Zástupný objekt pre obsah 5">
            <a:extLst>
              <a:ext uri="{FF2B5EF4-FFF2-40B4-BE49-F238E27FC236}">
                <a16:creationId xmlns:a16="http://schemas.microsoft.com/office/drawing/2014/main" id="{C8AD62D0-0C80-A662-F031-52BD32812ACA}"/>
              </a:ext>
            </a:extLst>
          </p:cNvPr>
          <p:cNvSpPr txBox="1">
            <a:spLocks/>
          </p:cNvSpPr>
          <p:nvPr/>
        </p:nvSpPr>
        <p:spPr>
          <a:xfrm>
            <a:off x="6572792" y="1331664"/>
            <a:ext cx="5181600" cy="50014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/>
            <a:endParaRPr lang="sk-SK" sz="2200" b="1" dirty="0">
              <a:solidFill>
                <a:srgbClr val="0054A3"/>
              </a:solidFill>
            </a:endParaRPr>
          </a:p>
          <a:p>
            <a:pPr algn="just" defTabSz="358775"/>
            <a:endParaRPr lang="sk-SK" sz="2200" b="1" dirty="0">
              <a:solidFill>
                <a:srgbClr val="0054A3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A60BBB0-8FD3-3FCD-6B71-3A406762A847}"/>
              </a:ext>
            </a:extLst>
          </p:cNvPr>
          <p:cNvSpPr txBox="1"/>
          <p:nvPr/>
        </p:nvSpPr>
        <p:spPr>
          <a:xfrm>
            <a:off x="1234290" y="853951"/>
            <a:ext cx="10252859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                                                      </a:t>
            </a:r>
            <a:r>
              <a:rPr lang="sk-SK" sz="2400" b="1" dirty="0">
                <a:solidFill>
                  <a:srgbClr val="0054A3"/>
                </a:solidFill>
              </a:rPr>
              <a:t>Právny rámec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400" b="1" dirty="0">
                <a:solidFill>
                  <a:srgbClr val="E03137"/>
                </a:solidFill>
              </a:rPr>
              <a:t>Smernica o DPH					Zákon o DPH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A02C0408-9735-F674-881E-173712099489}"/>
              </a:ext>
            </a:extLst>
          </p:cNvPr>
          <p:cNvSpPr txBox="1">
            <a:spLocks/>
          </p:cNvSpPr>
          <p:nvPr/>
        </p:nvSpPr>
        <p:spPr>
          <a:xfrm>
            <a:off x="1170213" y="1815977"/>
            <a:ext cx="5181600" cy="40343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u="sng" dirty="0">
                <a:solidFill>
                  <a:srgbClr val="0054A3"/>
                </a:solidFill>
              </a:rPr>
              <a:t>Článok 218</a:t>
            </a:r>
          </a:p>
          <a:p>
            <a:r>
              <a:rPr lang="sk-SK" sz="1800" b="1" dirty="0">
                <a:solidFill>
                  <a:srgbClr val="0054A3"/>
                </a:solidFill>
              </a:rPr>
              <a:t>E- fa = základné pravidlo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Povinná pre EU cezhraničné transakcie (dodanie tovaru a služieb)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E-FA =faktúra obsahujúca údaje požadované smernicou  a ktorá je aspoň v rozsahu údajov reportovaných cez DRR vyhotovená, zaslaná a prijatá v štruktúrovanom elektronickom formáte, ktorý umožňuje jej automatizované a elektronické spracovanie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1800" dirty="0">
                <a:solidFill>
                  <a:srgbClr val="0054A3"/>
                </a:solidFill>
              </a:rPr>
              <a:t>Musí byť v súlade s EU normou pre e-fa a so zoznamom jej syntaxí (smernica 2014/55/EÚ)</a:t>
            </a:r>
          </a:p>
          <a:p>
            <a:endParaRPr lang="sk-SK" sz="1800" dirty="0">
              <a:solidFill>
                <a:srgbClr val="0054A3"/>
              </a:solidFill>
            </a:endParaRPr>
          </a:p>
          <a:p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k-SK" sz="1800" b="1" dirty="0">
              <a:solidFill>
                <a:srgbClr val="0054A3"/>
              </a:solidFill>
            </a:endParaRPr>
          </a:p>
          <a:p>
            <a:pPr algn="just"/>
            <a:endParaRPr lang="sk-SK" sz="1800" dirty="0">
              <a:solidFill>
                <a:srgbClr val="0054A3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8894BBC4-5B50-BAC8-76F2-BF7370A0888A}"/>
              </a:ext>
            </a:extLst>
          </p:cNvPr>
          <p:cNvSpPr txBox="1"/>
          <p:nvPr/>
        </p:nvSpPr>
        <p:spPr>
          <a:xfrm>
            <a:off x="6968341" y="832452"/>
            <a:ext cx="4814306" cy="94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400" b="1" dirty="0">
              <a:solidFill>
                <a:srgbClr val="E03137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dirty="0">
                <a:solidFill>
                  <a:srgbClr val="E03137"/>
                </a:solidFill>
              </a:rPr>
              <a:t> </a:t>
            </a: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A14384A4-1D40-4491-22F0-AA6219FE4125}"/>
              </a:ext>
            </a:extLst>
          </p:cNvPr>
          <p:cNvSpPr txBox="1"/>
          <p:nvPr/>
        </p:nvSpPr>
        <p:spPr>
          <a:xfrm>
            <a:off x="6527764" y="1742741"/>
            <a:ext cx="4937218" cy="3927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6000"/>
              </a:lnSpc>
              <a:spcAft>
                <a:spcPts val="800"/>
              </a:spcAft>
              <a:buNone/>
            </a:pPr>
            <a:r>
              <a:rPr lang="sk-SK" sz="1600" b="1" u="sng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§ 71 </a:t>
            </a:r>
            <a:r>
              <a:rPr lang="sk-SK" sz="1600" b="1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sk-SK" sz="1600" dirty="0">
                <a:solidFill>
                  <a:srgbClr val="0054A3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600" b="1" dirty="0">
                <a:solidFill>
                  <a:srgbClr val="0054A3"/>
                </a:solidFill>
              </a:rPr>
              <a:t>Faktúrou je každý doklad alebo oznámenie</a:t>
            </a:r>
          </a:p>
          <a:p>
            <a:pPr algn="just">
              <a:buNone/>
            </a:pPr>
            <a:r>
              <a:rPr lang="sk-SK" sz="1600" b="1" u="sng" dirty="0">
                <a:solidFill>
                  <a:srgbClr val="0054A3"/>
                </a:solidFill>
              </a:rPr>
              <a:t>Základné pravidlo </a:t>
            </a:r>
            <a:r>
              <a:rPr lang="sk-SK" sz="1600" dirty="0">
                <a:solidFill>
                  <a:srgbClr val="0054A3"/>
                </a:solidFill>
              </a:rPr>
              <a:t>- elektronická faktúra vyhotovená podľa zákona o DPH v SR alebo podľa zákona o DPH v inom ČŠ.</a:t>
            </a:r>
          </a:p>
          <a:p>
            <a:pPr algn="just">
              <a:buNone/>
            </a:pPr>
            <a:endParaRPr lang="sk-SK" sz="1600" dirty="0">
              <a:solidFill>
                <a:srgbClr val="0054A3"/>
              </a:solidFill>
            </a:endParaRPr>
          </a:p>
          <a:p>
            <a:pPr algn="just">
              <a:buNone/>
            </a:pPr>
            <a:r>
              <a:rPr lang="sk-SK" sz="1600" b="1" dirty="0">
                <a:solidFill>
                  <a:srgbClr val="0054A3"/>
                </a:solidFill>
              </a:rPr>
              <a:t>E-fa - </a:t>
            </a:r>
            <a:r>
              <a:rPr lang="sk-SK" sz="1600" dirty="0">
                <a:solidFill>
                  <a:srgbClr val="0054A3"/>
                </a:solidFill>
              </a:rPr>
              <a:t> </a:t>
            </a:r>
            <a:r>
              <a:rPr lang="sk-SK" sz="1600" b="1" dirty="0">
                <a:solidFill>
                  <a:srgbClr val="0054A3"/>
                </a:solidFill>
              </a:rPr>
              <a:t>vyhotovená, zaslaná a prijatá v </a:t>
            </a:r>
            <a:r>
              <a:rPr lang="sk-SK" sz="1600" u="sng" dirty="0">
                <a:solidFill>
                  <a:srgbClr val="0054A3"/>
                </a:solidFill>
              </a:rPr>
              <a:t>štruktúrovanom elektronickom formáte</a:t>
            </a:r>
            <a:r>
              <a:rPr lang="sk-SK" sz="1600" dirty="0">
                <a:solidFill>
                  <a:srgbClr val="0054A3"/>
                </a:solidFill>
              </a:rPr>
              <a:t>, </a:t>
            </a:r>
            <a:r>
              <a:rPr lang="sk-SK" sz="1600" b="1" dirty="0">
                <a:solidFill>
                  <a:srgbClr val="0054A3"/>
                </a:solidFill>
              </a:rPr>
              <a:t>ktorý umožňuje </a:t>
            </a:r>
            <a:r>
              <a:rPr lang="sk-SK" sz="1600" dirty="0">
                <a:solidFill>
                  <a:srgbClr val="0054A3"/>
                </a:solidFill>
              </a:rPr>
              <a:t>jej </a:t>
            </a:r>
            <a:r>
              <a:rPr lang="sk-SK" sz="1600" b="1" dirty="0">
                <a:solidFill>
                  <a:srgbClr val="0054A3"/>
                </a:solidFill>
              </a:rPr>
              <a:t>automatizované a elektronické spracovanie</a:t>
            </a:r>
            <a:r>
              <a:rPr lang="sk-SK" sz="1600" dirty="0">
                <a:solidFill>
                  <a:srgbClr val="0054A3"/>
                </a:solidFill>
              </a:rPr>
              <a:t>, a ktorá je v súlade s:</a:t>
            </a:r>
          </a:p>
          <a:p>
            <a:pPr algn="just">
              <a:buNone/>
            </a:pPr>
            <a:endParaRPr lang="sk-SK" sz="1600" dirty="0">
              <a:solidFill>
                <a:srgbClr val="0054A3"/>
              </a:solidFill>
            </a:endParaRPr>
          </a:p>
          <a:p>
            <a:pPr algn="just">
              <a:buNone/>
            </a:pPr>
            <a:r>
              <a:rPr lang="sk-SK" sz="1600" dirty="0">
                <a:solidFill>
                  <a:srgbClr val="0054A3"/>
                </a:solidFill>
              </a:rPr>
              <a:t>- EN (STN 16931) a so zoznamom jej syntaxí podľa osobitného predpisu, ak sa faktúra vyhotovuje pri zdaniteľných obchodoch, o ktorých platiteľ oznamuje údaje (cezhraničné EÚ transakcie – dodanie tovaru a služieb)</a:t>
            </a:r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6A84B0B-156D-F41E-BC31-C96834F81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Novela zákona o DPH – e-fakturácia o oznamovanie údajov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4376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F76C0B26C81498CFD8AC112F772CE" ma:contentTypeVersion="9" ma:contentTypeDescription="Create a new document." ma:contentTypeScope="" ma:versionID="433bf8a0f4e1086b2eaa8a79adadf849">
  <xsd:schema xmlns:xsd="http://www.w3.org/2001/XMLSchema" xmlns:xs="http://www.w3.org/2001/XMLSchema" xmlns:p="http://schemas.microsoft.com/office/2006/metadata/properties" xmlns:ns3="5184215f-6a36-4124-9f36-fa9781fc31bf" xmlns:ns4="8062c917-e9b8-4015-9289-6a243eaca367" targetNamespace="http://schemas.microsoft.com/office/2006/metadata/properties" ma:root="true" ma:fieldsID="2d0bb8b8c86a8c0d8fcec8cc1b7cad1d" ns3:_="" ns4:_="">
    <xsd:import namespace="5184215f-6a36-4124-9f36-fa9781fc31bf"/>
    <xsd:import namespace="8062c917-e9b8-4015-9289-6a243eaca367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4215f-6a36-4124-9f36-fa9781fc31bf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2c917-e9b8-4015-9289-6a243eaca36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84215f-6a36-4124-9f36-fa9781fc31bf" xsi:nil="true"/>
  </documentManagement>
</p:properties>
</file>

<file path=customXml/itemProps1.xml><?xml version="1.0" encoding="utf-8"?>
<ds:datastoreItem xmlns:ds="http://schemas.openxmlformats.org/officeDocument/2006/customXml" ds:itemID="{19B0E7A9-776E-4546-B79A-44BE00197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84215f-6a36-4124-9f36-fa9781fc31bf"/>
    <ds:schemaRef ds:uri="8062c917-e9b8-4015-9289-6a243eaca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FAF62D-D062-4F97-8FD8-AAF51A234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FB25F4-C3B0-447E-9434-36D3A5DE3B1D}">
  <ds:schemaRefs>
    <ds:schemaRef ds:uri="http://schemas.microsoft.com/office/2006/documentManagement/types"/>
    <ds:schemaRef ds:uri="5184215f-6a36-4124-9f36-fa9781fc31bf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8062c917-e9b8-4015-9289-6a243eaca3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</TotalTime>
  <Words>5217</Words>
  <Application>Microsoft Office PowerPoint</Application>
  <PresentationFormat>Širokouhlá</PresentationFormat>
  <Paragraphs>681</Paragraphs>
  <Slides>33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41" baseType="lpstr">
      <vt:lpstr>Aptos</vt:lpstr>
      <vt:lpstr>Arial</vt:lpstr>
      <vt:lpstr>Arial Unicode MS</vt:lpstr>
      <vt:lpstr>Calibri</vt:lpstr>
      <vt:lpstr>Calibri Light</vt:lpstr>
      <vt:lpstr>Courier New</vt:lpstr>
      <vt:lpstr>Wingdings</vt:lpstr>
      <vt:lpstr>Motív Office</vt:lpstr>
      <vt:lpstr>Zavedenie povinnej b2b elektronickej fakturácie a oznamovania údajov o zdaniteľných transakciách v podmienkach SR</vt:lpstr>
      <vt:lpstr>Prezentácia programu PowerPoint</vt:lpstr>
      <vt:lpstr>Prezentácia programu PowerPoint</vt:lpstr>
      <vt:lpstr>Prezentácia programu PowerPoint</vt:lpstr>
      <vt:lpstr>Prezentácia programu PowerPoint</vt:lpstr>
      <vt:lpstr>ViDA – Časový horizont implementácie hlavných opatrení </vt:lpstr>
      <vt:lpstr>E-fakturácia a DRR pri cezhraničných transakciách</vt:lpstr>
      <vt:lpstr>ViDA – E-fakturácia pri cezhraničných transakciách - 1. júl 2030</vt:lpstr>
      <vt:lpstr>ViDA – E-fakturácia pri cezhraničných transakciách - 1. júl 2030</vt:lpstr>
      <vt:lpstr>ViDA – E-fakturácia pri cezhraničných transakciách - 1. júl 2030</vt:lpstr>
      <vt:lpstr>ViDA – E-fakturácia pri cezhraničných transakciách - 1. júl 2030</vt:lpstr>
      <vt:lpstr>ViDA – E-fakturácia pri cezhraničných transakciách - 1. júl 2030</vt:lpstr>
      <vt:lpstr>ViDA – E-fakturácia pri cezhraničných transakciách - 1. júl 2030</vt:lpstr>
      <vt:lpstr>ViDA – E-fakturácia pri cezhraničných transakciách - 1. júl 2030</vt:lpstr>
      <vt:lpstr>ViDA – § 80 - EÚ-Digitálne oznamovanie údajov Z EÚ transakcií - 1. júl 2030</vt:lpstr>
      <vt:lpstr>ViDA – § 80 - EÚ-Digitálne oznamovanie údajov Z EÚ transakcií - 1. júl 2030</vt:lpstr>
      <vt:lpstr>ViDA – § 80 - EÚ-Digitálne oznamovanie údajov Z EÚ transakcií - 1. júl 2030</vt:lpstr>
      <vt:lpstr>E-fakturácia a DRR pri tuzemských transakciách</vt:lpstr>
      <vt:lpstr>TUZEMSKÁ E- FA - Prečo je potrebné zaviesť elektronickú fakturáciu v TUZEMSKU?</vt:lpstr>
      <vt:lpstr>Elektronická fakturácia - Východiská ? </vt:lpstr>
      <vt:lpstr>ViDA – E-fakturácia a oznamovanie údajov pri tuzemských transakciách - 1. júl 2030</vt:lpstr>
      <vt:lpstr>ViDA – § 80a - Digitálne oznamovanie údajov pri Tuzemských transakciách - 1. júl 2030</vt:lpstr>
      <vt:lpstr>ViDA – § 80a - Digitálne oznamovanie údajov pri Tuzemských transakciách - 1. júl 2030</vt:lpstr>
      <vt:lpstr>ViDA – § 80a - Digitálne oznamovanie údajov pri Tuzemských transakciách - 1. júl 2030</vt:lpstr>
      <vt:lpstr>E-fakturácia a DRR pri cezhraničných transakciách v prechodnom období</vt:lpstr>
      <vt:lpstr>ViDA – § 85n - E-fakturácia a oznamovanie údajov pri tuzemských transakciách – do 30.6.2030</vt:lpstr>
      <vt:lpstr>ViDA – § 85n - E-fakturácia pri tuzemských transakciách – do 30.6.2030</vt:lpstr>
      <vt:lpstr>ViDA – § 85n - E-fakturácia pri tuzemských transakciách – do 30.6.2030</vt:lpstr>
      <vt:lpstr>ViDA – § 85n - e-fakturácia pri tuzemských transakciách – do 30.6.2030</vt:lpstr>
      <vt:lpstr>ViDA – § 85n - oznamovanie údajov pri tuzemských transakciách – do 30.6.2030</vt:lpstr>
      <vt:lpstr>ViDA – § 85n - oznamovanie údajov pri tuzemských transakciách – do 30.6.2030</vt:lpstr>
      <vt:lpstr>ViDA – § 85n – Oznamovanie údajov vs kontrolný výkaz – do 30.6.2030</vt:lpstr>
      <vt:lpstr>Prezentácia programu PowerPoint</vt:lpstr>
    </vt:vector>
  </TitlesOfParts>
  <Company>Ministerstvo financií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Polonyi Martin</dc:creator>
  <cp:lastModifiedBy>Metodika@skdp.sk</cp:lastModifiedBy>
  <cp:revision>192</cp:revision>
  <dcterms:created xsi:type="dcterms:W3CDTF">2016-06-21T08:16:05Z</dcterms:created>
  <dcterms:modified xsi:type="dcterms:W3CDTF">2025-07-01T07:32:04Z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0x0101000DAF76C0B26C81498CFD8AC112F772CE</vt:lpwstr>
  </property>
</Properties>
</file>