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4"/>
  </p:notesMasterIdLst>
  <p:sldIdLst>
    <p:sldId id="256" r:id="rId5"/>
    <p:sldId id="278" r:id="rId6"/>
    <p:sldId id="275" r:id="rId7"/>
    <p:sldId id="263" r:id="rId8"/>
    <p:sldId id="276" r:id="rId9"/>
    <p:sldId id="261" r:id="rId10"/>
    <p:sldId id="279" r:id="rId11"/>
    <p:sldId id="262" r:id="rId12"/>
    <p:sldId id="280" r:id="rId13"/>
    <p:sldId id="268" r:id="rId14"/>
    <p:sldId id="269" r:id="rId15"/>
    <p:sldId id="270" r:id="rId16"/>
    <p:sldId id="281" r:id="rId17"/>
    <p:sldId id="272" r:id="rId18"/>
    <p:sldId id="277" r:id="rId19"/>
    <p:sldId id="264" r:id="rId20"/>
    <p:sldId id="273" r:id="rId21"/>
    <p:sldId id="274" r:id="rId22"/>
    <p:sldId id="271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B2A"/>
    <a:srgbClr val="325095"/>
    <a:srgbClr val="00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F56A8-1079-7C4F-B506-DAF0F6E994FA}" v="18" dt="2019-09-26T07:49:55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0" autoAdjust="0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9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4F453-71CC-4E5F-B141-5FA76B8C309D}" type="datetimeFigureOut">
              <a:rPr lang="sk-SK" smtClean="0"/>
              <a:t>1. 7. 2025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49A6C-C72A-485F-A4A5-129A48136F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089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275AEC-44C6-D94D-BB61-6CF703E79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44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75555E6-2657-4495-B1D8-7060BA844B0A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AC67A8-0325-1F47-AD94-F2603899AC61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736C90C-1603-334F-AB0A-D1DAD0C1D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613052-5221-7048-B243-C569E47A5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3208-9B08-48E1-A6AD-189384460BD8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000C0-2E45-CD4F-8947-B5D51AEFDFE4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9FCC61-F6DB-0E43-8B9C-4BFFFCD98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BC9FC5-765D-F44E-AD45-BF57212F4B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613052-5221-7048-B243-C569E47A5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>
            <a:lvl1pPr>
              <a:buClr>
                <a:srgbClr val="325095"/>
              </a:buClr>
              <a:defRPr/>
            </a:lvl1pPr>
            <a:lvl2pPr>
              <a:buClr>
                <a:srgbClr val="325095"/>
              </a:buClr>
              <a:defRPr/>
            </a:lvl2pPr>
            <a:lvl3pPr>
              <a:buClr>
                <a:srgbClr val="325095"/>
              </a:buClr>
              <a:defRPr/>
            </a:lvl3pPr>
            <a:lvl4pPr>
              <a:buClr>
                <a:srgbClr val="325095"/>
              </a:buClr>
              <a:defRPr/>
            </a:lvl4pPr>
            <a:lvl5pPr>
              <a:buClr>
                <a:srgbClr val="32509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915C-A32F-4718-9BAE-DB58FFA50002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5609EF-559B-6841-843F-A1ADD01E25D7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59FB2D-23BE-034E-B62D-296B5699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9E8BA6-DB1E-054B-AF39-E0664ACC0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14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8B1B6482-1025-254C-9359-5BA89FEE5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E887-C7E0-4295-88B9-7A1D873ECD89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CAFDBA-F4AB-4F4F-993A-C04792D1154E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27F38AF-F311-1446-966C-0B27C01D4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85B17E-8EA9-3444-92E1-CCB5F34C2F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B1B6482-1025-254C-9359-5BA89FEE5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175F-EB53-4B1E-9BF4-1B69E555859B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0DFF72-6F08-FD4F-9D99-FF45F6F8CA04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BE8BDF8-98B8-CA47-B6ED-EF6E4038A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E4DC1B-E303-514A-BC7F-97148392F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8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6126C38-0923-FA4A-B953-B7CE5272E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6350" y="0"/>
            <a:ext cx="12192000" cy="6856413"/>
            <a:chOff x="0" y="1587"/>
            <a:chExt cx="12192000" cy="6856413"/>
          </a:xfrm>
        </p:grpSpPr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982F-A791-44D2-8A6F-A2AA0EED5F70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A07A5A-2A98-BE46-B81C-F04AACE92ABD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BF3E4C1-600B-4643-AA9A-6E7198C73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FB37D8B-7630-6740-B2A3-66D22C455A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2268" y="159768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126C38-0923-FA4A-B953-B7CE5272E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238541" y="-646044"/>
            <a:ext cx="12445217" cy="7523922"/>
            <a:chOff x="0" y="1587"/>
            <a:chExt cx="12192000" cy="6856413"/>
          </a:xfrm>
        </p:grpSpPr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3D60-919A-4DDB-A5CF-AAFB4B5430BE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3E5807-AF57-0447-8870-3827702E892C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670A115F-BA6A-AE46-B831-1F752168E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4BB36F-45EB-2349-BBA8-578C70BF9E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2268" y="159768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0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2BCE76-54BE-554B-8E6D-BFCBD968D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7E06-0EF5-43A1-B3E4-212C152C53B5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A0288E-30E4-474C-992B-1ADED020006D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DCA2926-B1A9-4947-8749-F7C256791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7A160D-1896-E843-9396-450D947FAB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2BCE76-54BE-554B-8E6D-BFCBD968D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5D8A-A534-4932-BCBE-93427359DC79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880B4C-2425-B245-AAF6-AA4D819D3334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5735832-F07E-C543-BD23-076A01B60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57038C-970D-724A-B53B-CED58306C2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93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3CE87F04-4C18-434C-BE5F-17BA1AD9F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bg1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1" i="0" kern="1200" cap="small" dirty="0">
                <a:solidFill>
                  <a:schemeClr val="bg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0B63-134E-402F-BA60-FA86130E9629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66B585-61D3-524C-A293-4CB3333A9FA8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1DBFC57-D7AC-2F41-8A20-46A87D7F5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7867BA-9424-1447-B996-10D6F5EA82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E87F04-4C18-434C-BE5F-17BA1AD9F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bg1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1" i="0" kern="1200" cap="small" dirty="0">
                <a:solidFill>
                  <a:schemeClr val="bg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D98B-B832-4B31-9AB2-2D5904972446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5A34CF-8F6D-4146-A836-A6980E8E078E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87871EB-DD7F-FB4D-BFB6-31395A49C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443265-34DA-5043-B803-3FEA2E81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4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275AEC-44C6-D94D-BB61-6CF703E79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3944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87CE3E3-E5D4-485D-9D30-389C0506058E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4049B4-0980-E94E-8E46-6DB355AB7D4E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A5AE68-48CF-9B4A-B81B-4C472F0F8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A100CC76-B48B-974E-8F78-1C37978D8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6825-994C-4997-9611-314E0C7F41B0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47811F-003A-B043-9AC8-9556381DBA23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871CCED-1E64-AA42-88D9-1DD47DC08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C8E803-3C1E-2746-9443-F435828D8D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00CC76-B48B-974E-8F78-1C37978D8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7A60-B673-4D48-A5CC-1C136CE61DBE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1650C-9C0C-AF49-ABC4-AE6C2901EA3F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294F56A-AE27-FC46-95E2-8E65323BA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C1D435-1A3A-A34A-A072-6378ED17CC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03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440F-F18E-4556-B5A5-938E3923357B}" type="datetime1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C480-7D82-4409-BC1D-D7CDCEAAE263}" type="datetime1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20905" y="6391838"/>
            <a:ext cx="990599" cy="304799"/>
          </a:xfrm>
        </p:spPr>
        <p:txBody>
          <a:bodyPr/>
          <a:lstStyle/>
          <a:p>
            <a:fld id="{AF3501C7-BACD-4665-BEA0-BA4BF2669A60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686A50-4562-9547-8E70-8CD4C0285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8609012" y="58674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7999412" y="8464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E4B364-E0E5-8041-9E9C-92AA95E17BF2}"/>
              </a:ext>
            </a:extLst>
          </p:cNvPr>
          <p:cNvGrpSpPr/>
          <p:nvPr userDrawn="1"/>
        </p:nvGrpSpPr>
        <p:grpSpPr>
          <a:xfrm>
            <a:off x="462587" y="337375"/>
            <a:ext cx="7702317" cy="6118460"/>
            <a:chOff x="462587" y="337375"/>
            <a:chExt cx="7702317" cy="6118460"/>
          </a:xfrm>
        </p:grpSpPr>
        <p:sp>
          <p:nvSpPr>
            <p:cNvPr id="7" name="Rectangle 6"/>
            <p:cNvSpPr/>
            <p:nvPr userDrawn="1"/>
          </p:nvSpPr>
          <p:spPr bwMode="gray">
            <a:xfrm>
              <a:off x="462587" y="33737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Freeform 5"/>
          <p:cNvSpPr>
            <a:spLocks noEditPoints="1"/>
          </p:cNvSpPr>
          <p:nvPr userDrawn="1"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 userDrawn="1"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 userDrawn="1"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E3E40DC-79D8-4193-9727-EF5D1076EF21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B41007-5F87-B943-BF02-8B80449889A4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39DA27D9-8AF8-C643-9919-D54690948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2CC817-B018-C844-B0FC-05245F3F5A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2268" y="159768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686A50-4562-9547-8E70-8CD4C0285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8609012" y="58674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7999412" y="8464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E4B364-E0E5-8041-9E9C-92AA95E17BF2}"/>
              </a:ext>
            </a:extLst>
          </p:cNvPr>
          <p:cNvGrpSpPr/>
          <p:nvPr userDrawn="1"/>
        </p:nvGrpSpPr>
        <p:grpSpPr>
          <a:xfrm>
            <a:off x="462587" y="337375"/>
            <a:ext cx="7702317" cy="6118460"/>
            <a:chOff x="462587" y="337375"/>
            <a:chExt cx="7702317" cy="6118460"/>
          </a:xfrm>
        </p:grpSpPr>
        <p:sp>
          <p:nvSpPr>
            <p:cNvPr id="7" name="Rectangle 6"/>
            <p:cNvSpPr/>
            <p:nvPr userDrawn="1"/>
          </p:nvSpPr>
          <p:spPr bwMode="gray">
            <a:xfrm>
              <a:off x="462587" y="33737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Freeform 5"/>
          <p:cNvSpPr>
            <a:spLocks noEditPoints="1"/>
          </p:cNvSpPr>
          <p:nvPr userDrawn="1"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 userDrawn="1"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 userDrawn="1"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0B01482-D67E-496A-9036-2E3AC30B4D1E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9316A8-DBB4-C142-BFF5-03010636FC78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3B8ECCD-C2FC-F640-ADF5-A9FBE03DB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49DAA47-97C5-A84A-9A53-0B94360DA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2268" y="159768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F14-0D09-4C61-81A8-8F2E3ED2CB2B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6642CF0-000E-C444-8E41-262B85E40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5729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rgbClr val="007F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5195-A0CC-4C96-A782-A7016AA61135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007BAF-C39A-7842-A1A1-47A01A3AA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53E980-6F60-FB4C-990A-3CF892F940BA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05EBD4-6CC7-3544-9EF7-954E4A45F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642CF0-000E-C444-8E41-262B85E40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8364" y="-8464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rgbClr val="32509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A6C1-903A-42FB-A83D-2182A32E100B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A7E536-5196-AD4E-A985-64C270DC2B23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E353763-20EE-D94A-BE3A-6D4A96600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68DDB1-C1D6-BF43-B7A0-87B1DFCC5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6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A7C9-081C-4302-9CB1-D22C430E2072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buClr>
                <a:srgbClr val="007F6E"/>
              </a:buClr>
              <a:defRPr sz="1800"/>
            </a:lvl1pPr>
            <a:lvl2pPr>
              <a:buClr>
                <a:srgbClr val="007F6E"/>
              </a:buClr>
              <a:defRPr sz="1600"/>
            </a:lvl2pPr>
            <a:lvl3pPr>
              <a:buClr>
                <a:srgbClr val="007F6E"/>
              </a:buClr>
              <a:defRPr sz="1400"/>
            </a:lvl3pPr>
            <a:lvl4pPr>
              <a:buClr>
                <a:srgbClr val="007F6E"/>
              </a:buClr>
              <a:defRPr sz="1200"/>
            </a:lvl4pPr>
            <a:lvl5pPr>
              <a:buClr>
                <a:srgbClr val="007F6E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966E-440B-4EE3-983C-8BC334C7FBDF}" type="datetime1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A97F-0666-4CC4-92DB-9811BA89C834}" type="datetime1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885F-3250-431F-9CA9-9C1211528AD4}" type="datetime1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E5F2E9-1F1D-0B4F-94B0-E6EA00FCB348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F658B1-96C3-A144-9562-F00D7E3E9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D7CDC-518B-B542-A22C-DED73E5FF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/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9565608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360" imgH="360" progId="TCLayout.ActiveDocument.1">
                  <p:embed/>
                </p:oleObj>
              </mc:Choice>
              <mc:Fallback>
                <p:oleObj name="think-cell Slide" r:id="rId29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68161D95-F653-E942-8303-453D9920A5F8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0" y="-25497"/>
            <a:ext cx="12306953" cy="69298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20905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509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70E5E67F-853F-454A-8431-5A68FB33DE64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32509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E5598B-6A72-4445-8947-DC898D412101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73" r:id="rId4"/>
    <p:sldLayoutId id="2147483675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76" r:id="rId11"/>
    <p:sldLayoutId id="2147483668" r:id="rId12"/>
    <p:sldLayoutId id="2147483677" r:id="rId13"/>
    <p:sldLayoutId id="2147483667" r:id="rId14"/>
    <p:sldLayoutId id="2147483678" r:id="rId15"/>
    <p:sldLayoutId id="2147483661" r:id="rId16"/>
    <p:sldLayoutId id="2147483679" r:id="rId17"/>
    <p:sldLayoutId id="2147483672" r:id="rId18"/>
    <p:sldLayoutId id="2147483680" r:id="rId19"/>
    <p:sldLayoutId id="2147483662" r:id="rId20"/>
    <p:sldLayoutId id="2147483682" r:id="rId21"/>
    <p:sldLayoutId id="2147483669" r:id="rId22"/>
    <p:sldLayoutId id="2147483670" r:id="rId23"/>
    <p:sldLayoutId id="2147483658" r:id="rId24"/>
    <p:sldLayoutId id="2147483659" r:id="rId25"/>
    <p:sldLayoutId id="2147483681" r:id="rId2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rmoff.gov.sk/files/docs/e-fakturacia-stn-en-16931-1-a1-614d692fbcaa2.pdf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33.xml"/><Relationship Id="rId21" Type="http://schemas.openxmlformats.org/officeDocument/2006/relationships/tags" Target="../tags/tag28.xml"/><Relationship Id="rId42" Type="http://schemas.openxmlformats.org/officeDocument/2006/relationships/tags" Target="../tags/tag49.xml"/><Relationship Id="rId47" Type="http://schemas.openxmlformats.org/officeDocument/2006/relationships/tags" Target="../tags/tag54.xml"/><Relationship Id="rId63" Type="http://schemas.openxmlformats.org/officeDocument/2006/relationships/tags" Target="../tags/tag70.xml"/><Relationship Id="rId68" Type="http://schemas.openxmlformats.org/officeDocument/2006/relationships/tags" Target="../tags/tag75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9" Type="http://schemas.openxmlformats.org/officeDocument/2006/relationships/tags" Target="../tags/tag36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tags" Target="../tags/tag39.xml"/><Relationship Id="rId37" Type="http://schemas.openxmlformats.org/officeDocument/2006/relationships/tags" Target="../tags/tag44.xml"/><Relationship Id="rId40" Type="http://schemas.openxmlformats.org/officeDocument/2006/relationships/tags" Target="../tags/tag47.xml"/><Relationship Id="rId45" Type="http://schemas.openxmlformats.org/officeDocument/2006/relationships/tags" Target="../tags/tag52.xml"/><Relationship Id="rId53" Type="http://schemas.openxmlformats.org/officeDocument/2006/relationships/tags" Target="../tags/tag60.xml"/><Relationship Id="rId58" Type="http://schemas.openxmlformats.org/officeDocument/2006/relationships/tags" Target="../tags/tag65.xml"/><Relationship Id="rId66" Type="http://schemas.openxmlformats.org/officeDocument/2006/relationships/tags" Target="../tags/tag73.xml"/><Relationship Id="rId74" Type="http://schemas.openxmlformats.org/officeDocument/2006/relationships/slideLayout" Target="../slideLayouts/slideLayout9.xml"/><Relationship Id="rId5" Type="http://schemas.openxmlformats.org/officeDocument/2006/relationships/tags" Target="../tags/tag12.xml"/><Relationship Id="rId61" Type="http://schemas.openxmlformats.org/officeDocument/2006/relationships/tags" Target="../tags/tag68.xml"/><Relationship Id="rId19" Type="http://schemas.openxmlformats.org/officeDocument/2006/relationships/tags" Target="../tags/tag2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tags" Target="../tags/tag37.xml"/><Relationship Id="rId35" Type="http://schemas.openxmlformats.org/officeDocument/2006/relationships/tags" Target="../tags/tag42.xml"/><Relationship Id="rId43" Type="http://schemas.openxmlformats.org/officeDocument/2006/relationships/tags" Target="../tags/tag50.xml"/><Relationship Id="rId48" Type="http://schemas.openxmlformats.org/officeDocument/2006/relationships/tags" Target="../tags/tag55.xml"/><Relationship Id="rId56" Type="http://schemas.openxmlformats.org/officeDocument/2006/relationships/tags" Target="../tags/tag63.xml"/><Relationship Id="rId64" Type="http://schemas.openxmlformats.org/officeDocument/2006/relationships/tags" Target="../tags/tag71.xml"/><Relationship Id="rId69" Type="http://schemas.openxmlformats.org/officeDocument/2006/relationships/tags" Target="../tags/tag76.xml"/><Relationship Id="rId8" Type="http://schemas.openxmlformats.org/officeDocument/2006/relationships/tags" Target="../tags/tag15.xml"/><Relationship Id="rId51" Type="http://schemas.openxmlformats.org/officeDocument/2006/relationships/tags" Target="../tags/tag58.xml"/><Relationship Id="rId72" Type="http://schemas.openxmlformats.org/officeDocument/2006/relationships/tags" Target="../tags/tag79.xml"/><Relationship Id="rId3" Type="http://schemas.openxmlformats.org/officeDocument/2006/relationships/tags" Target="../tags/tag10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tags" Target="../tags/tag40.xml"/><Relationship Id="rId38" Type="http://schemas.openxmlformats.org/officeDocument/2006/relationships/tags" Target="../tags/tag45.xml"/><Relationship Id="rId46" Type="http://schemas.openxmlformats.org/officeDocument/2006/relationships/tags" Target="../tags/tag53.xml"/><Relationship Id="rId59" Type="http://schemas.openxmlformats.org/officeDocument/2006/relationships/tags" Target="../tags/tag66.xml"/><Relationship Id="rId67" Type="http://schemas.openxmlformats.org/officeDocument/2006/relationships/tags" Target="../tags/tag74.xml"/><Relationship Id="rId20" Type="http://schemas.openxmlformats.org/officeDocument/2006/relationships/tags" Target="../tags/tag27.xml"/><Relationship Id="rId41" Type="http://schemas.openxmlformats.org/officeDocument/2006/relationships/tags" Target="../tags/tag48.xml"/><Relationship Id="rId54" Type="http://schemas.openxmlformats.org/officeDocument/2006/relationships/tags" Target="../tags/tag61.xml"/><Relationship Id="rId62" Type="http://schemas.openxmlformats.org/officeDocument/2006/relationships/tags" Target="../tags/tag69.xml"/><Relationship Id="rId70" Type="http://schemas.openxmlformats.org/officeDocument/2006/relationships/tags" Target="../tags/tag77.xml"/><Relationship Id="rId75" Type="http://schemas.openxmlformats.org/officeDocument/2006/relationships/oleObject" Target="../embeddings/oleObject7.bin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36" Type="http://schemas.openxmlformats.org/officeDocument/2006/relationships/tags" Target="../tags/tag43.xml"/><Relationship Id="rId49" Type="http://schemas.openxmlformats.org/officeDocument/2006/relationships/tags" Target="../tags/tag56.xml"/><Relationship Id="rId57" Type="http://schemas.openxmlformats.org/officeDocument/2006/relationships/tags" Target="../tags/tag64.xml"/><Relationship Id="rId10" Type="http://schemas.openxmlformats.org/officeDocument/2006/relationships/tags" Target="../tags/tag17.xml"/><Relationship Id="rId31" Type="http://schemas.openxmlformats.org/officeDocument/2006/relationships/tags" Target="../tags/tag38.xml"/><Relationship Id="rId44" Type="http://schemas.openxmlformats.org/officeDocument/2006/relationships/tags" Target="../tags/tag51.xml"/><Relationship Id="rId52" Type="http://schemas.openxmlformats.org/officeDocument/2006/relationships/tags" Target="../tags/tag59.xml"/><Relationship Id="rId60" Type="http://schemas.openxmlformats.org/officeDocument/2006/relationships/tags" Target="../tags/tag67.xml"/><Relationship Id="rId65" Type="http://schemas.openxmlformats.org/officeDocument/2006/relationships/tags" Target="../tags/tag72.xml"/><Relationship Id="rId73" Type="http://schemas.openxmlformats.org/officeDocument/2006/relationships/tags" Target="../tags/tag80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39" Type="http://schemas.openxmlformats.org/officeDocument/2006/relationships/tags" Target="../tags/tag46.xml"/><Relationship Id="rId34" Type="http://schemas.openxmlformats.org/officeDocument/2006/relationships/tags" Target="../tags/tag41.xml"/><Relationship Id="rId50" Type="http://schemas.openxmlformats.org/officeDocument/2006/relationships/tags" Target="../tags/tag57.xml"/><Relationship Id="rId55" Type="http://schemas.openxmlformats.org/officeDocument/2006/relationships/tags" Target="../tags/tag62.xml"/><Relationship Id="rId76" Type="http://schemas.openxmlformats.org/officeDocument/2006/relationships/image" Target="../media/image2.emf"/><Relationship Id="rId7" Type="http://schemas.openxmlformats.org/officeDocument/2006/relationships/tags" Target="../tags/tag14.xml"/><Relationship Id="rId71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ppol.eu/poacc/billing/3.0/" TargetMode="External"/><Relationship Id="rId2" Type="http://schemas.openxmlformats.org/officeDocument/2006/relationships/hyperlink" Target="https://www.normoff.gov.sk/files/docs/e-fakturacia-stn-en-16931-1-a1-614d692fbcaa2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peppol.org/" TargetMode="External"/><Relationship Id="rId4" Type="http://schemas.openxmlformats.org/officeDocument/2006/relationships/hyperlink" Target="https://peppol.helger.com/public/locale-en_US/menuitem-news;jsessionid=DF1EB42CFF512F312D854944AF59B57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v0-elala-eehfpr.vercel.app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60844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BlokTextu 11"/>
          <p:cNvSpPr txBox="1"/>
          <p:nvPr/>
        </p:nvSpPr>
        <p:spPr>
          <a:xfrm>
            <a:off x="3939182" y="3394953"/>
            <a:ext cx="3802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Webinár</a:t>
            </a:r>
            <a:r>
              <a:rPr lang="sk-SK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algn="ctr"/>
            <a:r>
              <a:rPr lang="sk-SK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Elektronická faktúra</a:t>
            </a:r>
            <a:endParaRPr lang="sk-SK" sz="3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4020202020204" pitchFamily="34" charset="0"/>
              <a:ea typeface="+mj-ea"/>
              <a:cs typeface="Arial Narrow" panose="020B0604020202020204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714983" y="561772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9.4.2025</a:t>
            </a:r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2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14" y="334340"/>
            <a:ext cx="3851192" cy="1391489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5425977" y="1181833"/>
            <a:ext cx="57200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/>
              <a:t>Peppol</a:t>
            </a:r>
            <a:r>
              <a:rPr lang="sk-SK" sz="2000" dirty="0"/>
              <a:t> (pôvodne PEPPOL) sú v podstate 3 pojmy v jednom</a:t>
            </a:r>
          </a:p>
          <a:p>
            <a:endParaRPr lang="sk-SK" sz="2000" dirty="0"/>
          </a:p>
          <a:p>
            <a:pPr marL="342900" indent="-342900">
              <a:buAutoNum type="arabicPeriod"/>
            </a:pPr>
            <a:r>
              <a:rPr lang="sk-SK" sz="2000" b="1" dirty="0" err="1"/>
              <a:t>Peppol</a:t>
            </a:r>
            <a:r>
              <a:rPr lang="sk-SK" sz="2000" b="1" dirty="0"/>
              <a:t> </a:t>
            </a:r>
            <a:r>
              <a:rPr lang="sk-SK" sz="2000" b="1" dirty="0" err="1"/>
              <a:t>Interoperability</a:t>
            </a:r>
            <a:r>
              <a:rPr lang="sk-SK" sz="2000" b="1" dirty="0"/>
              <a:t> </a:t>
            </a:r>
            <a:r>
              <a:rPr lang="sk-SK" sz="2000" b="1" dirty="0" err="1"/>
              <a:t>Framework</a:t>
            </a:r>
            <a:r>
              <a:rPr lang="sk-SK" sz="2000" b="1" dirty="0"/>
              <a:t> </a:t>
            </a:r>
            <a:r>
              <a:rPr lang="sk-SK" sz="2000" dirty="0"/>
              <a:t>– participanti pristupujú k </a:t>
            </a:r>
          </a:p>
          <a:p>
            <a:pPr marL="800100" lvl="1" indent="-342900">
              <a:buAutoNum type="arabicPeriod"/>
            </a:pPr>
            <a:r>
              <a:rPr lang="sk-SK" sz="2000" dirty="0"/>
              <a:t>Zmluvám medzi </a:t>
            </a:r>
            <a:r>
              <a:rPr lang="sk-SK" sz="2000" dirty="0" err="1"/>
              <a:t>OpenPeppol</a:t>
            </a:r>
            <a:r>
              <a:rPr lang="sk-SK" sz="2000" dirty="0"/>
              <a:t> a miestnou </a:t>
            </a:r>
            <a:r>
              <a:rPr lang="sk-SK" sz="2000" dirty="0" err="1"/>
              <a:t>Peppol</a:t>
            </a:r>
            <a:r>
              <a:rPr lang="sk-SK" sz="2000" dirty="0"/>
              <a:t> autoritou</a:t>
            </a:r>
          </a:p>
          <a:p>
            <a:pPr marL="800100" lvl="1" indent="-342900">
              <a:buAutoNum type="arabicPeriod"/>
            </a:pPr>
            <a:r>
              <a:rPr lang="sk-SK" sz="2000" dirty="0"/>
              <a:t>Pravidlám (</a:t>
            </a:r>
            <a:r>
              <a:rPr lang="sk-SK" sz="2000" dirty="0" err="1"/>
              <a:t>policies</a:t>
            </a:r>
            <a:r>
              <a:rPr lang="sk-SK" sz="2000" dirty="0"/>
              <a:t>)</a:t>
            </a:r>
          </a:p>
          <a:p>
            <a:pPr marL="800100" lvl="1" indent="-342900">
              <a:buAutoNum type="arabicPeriod"/>
            </a:pPr>
            <a:r>
              <a:rPr lang="sk-SK" sz="2000" dirty="0"/>
              <a:t>Požiadavkám a špecifikáciám</a:t>
            </a:r>
          </a:p>
          <a:p>
            <a:pPr marL="800100" lvl="1" indent="-342900">
              <a:buAutoNum type="arabicPeriod"/>
            </a:pPr>
            <a:r>
              <a:rPr lang="sk-SK" sz="2000" dirty="0"/>
              <a:t>Funkčným a nefunkčným (SLA) požiadavkám</a:t>
            </a:r>
          </a:p>
          <a:p>
            <a:pPr marL="342900" indent="-342900">
              <a:buAutoNum type="arabicPeriod"/>
            </a:pPr>
            <a:r>
              <a:rPr lang="sk-SK" sz="2000" b="1" dirty="0" err="1"/>
              <a:t>Peppol</a:t>
            </a:r>
            <a:r>
              <a:rPr lang="sk-SK" sz="2000" b="1" dirty="0"/>
              <a:t> sieť </a:t>
            </a:r>
            <a:r>
              <a:rPr lang="sk-SK" sz="2000" dirty="0"/>
              <a:t>– servery </a:t>
            </a:r>
            <a:r>
              <a:rPr lang="sk-SK" sz="2000" b="1" dirty="0"/>
              <a:t>C2 a C3</a:t>
            </a:r>
            <a:r>
              <a:rPr lang="sk-SK" sz="2000" dirty="0"/>
              <a:t>, na ktorých beží SW v súlade so špecifikáciami (AS4 protokol)</a:t>
            </a:r>
          </a:p>
          <a:p>
            <a:pPr marL="342900" indent="-342900">
              <a:buAutoNum type="arabicPeriod"/>
            </a:pPr>
            <a:r>
              <a:rPr lang="sk-SK" sz="2000" b="1" dirty="0" err="1"/>
              <a:t>Peppol</a:t>
            </a:r>
            <a:r>
              <a:rPr lang="sk-SK" sz="2000" b="1" dirty="0"/>
              <a:t> BIS </a:t>
            </a:r>
            <a:r>
              <a:rPr lang="sk-SK" sz="2000" dirty="0"/>
              <a:t>(</a:t>
            </a:r>
            <a:r>
              <a:rPr lang="sk-SK" sz="2000" b="1" dirty="0"/>
              <a:t>B</a:t>
            </a:r>
            <a:r>
              <a:rPr lang="sk-SK" sz="2000" dirty="0"/>
              <a:t>usiness </a:t>
            </a:r>
            <a:r>
              <a:rPr lang="sk-SK" sz="2000" b="1" dirty="0" err="1"/>
              <a:t>I</a:t>
            </a:r>
            <a:r>
              <a:rPr lang="sk-SK" sz="2000" dirty="0" err="1"/>
              <a:t>nteroperability</a:t>
            </a:r>
            <a:r>
              <a:rPr lang="sk-SK" sz="2000" dirty="0"/>
              <a:t> </a:t>
            </a:r>
            <a:r>
              <a:rPr lang="sk-SK" sz="2000" b="1" dirty="0" err="1"/>
              <a:t>S</a:t>
            </a:r>
            <a:r>
              <a:rPr lang="sk-SK" sz="2000" dirty="0" err="1"/>
              <a:t>pecifications</a:t>
            </a:r>
            <a:r>
              <a:rPr lang="sk-SK" sz="2000" dirty="0"/>
              <a:t>) – </a:t>
            </a:r>
            <a:r>
              <a:rPr lang="sk-SK" sz="2000" dirty="0" err="1"/>
              <a:t>sada</a:t>
            </a:r>
            <a:r>
              <a:rPr lang="sk-SK" sz="2000" dirty="0"/>
              <a:t> typov dokumentov na výmenu (faktúry, objednávky, </a:t>
            </a:r>
            <a:r>
              <a:rPr lang="sk-SK" sz="2000" dirty="0" err="1"/>
              <a:t>katalogy</a:t>
            </a:r>
            <a:r>
              <a:rPr lang="sk-SK" sz="2000" dirty="0"/>
              <a:t>)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59" y="1888534"/>
            <a:ext cx="3770327" cy="4410667"/>
          </a:xfrm>
          <a:prstGeom prst="rect">
            <a:avLst/>
          </a:prstGeom>
        </p:spPr>
      </p:pic>
      <p:sp>
        <p:nvSpPr>
          <p:cNvPr id="4" name="Zástupný objekt pre číslo snímky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BlokTextu 4"/>
          <p:cNvSpPr txBox="1"/>
          <p:nvPr/>
        </p:nvSpPr>
        <p:spPr>
          <a:xfrm>
            <a:off x="5556738" y="422031"/>
            <a:ext cx="3653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/>
              <a:t>4 rohový </a:t>
            </a:r>
            <a:r>
              <a:rPr lang="sk-SK" sz="2400" b="1" dirty="0" err="1"/>
              <a:t>Peppol</a:t>
            </a:r>
            <a:r>
              <a:rPr lang="sk-SK" sz="2400" b="1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201606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14" y="334340"/>
            <a:ext cx="3851192" cy="1391489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7" y="1439335"/>
            <a:ext cx="10496713" cy="4775442"/>
          </a:xfrm>
          <a:prstGeom prst="rect">
            <a:avLst/>
          </a:prstGeom>
        </p:spPr>
      </p:pic>
      <p:sp>
        <p:nvSpPr>
          <p:cNvPr id="4" name="Zástupný objekt pre číslo snímky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BlokTextu 4"/>
          <p:cNvSpPr txBox="1"/>
          <p:nvPr/>
        </p:nvSpPr>
        <p:spPr>
          <a:xfrm>
            <a:off x="5090745" y="601751"/>
            <a:ext cx="3653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/>
              <a:t>5 rohový </a:t>
            </a:r>
            <a:r>
              <a:rPr lang="sk-SK" sz="2400" b="1" dirty="0" err="1"/>
              <a:t>Peppol</a:t>
            </a:r>
            <a:r>
              <a:rPr lang="sk-SK" sz="2400" b="1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956598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72" y="1989666"/>
            <a:ext cx="7808094" cy="3433234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14" y="334340"/>
            <a:ext cx="3851192" cy="1391489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8686800" y="2087033"/>
            <a:ext cx="330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SM</a:t>
            </a:r>
            <a:r>
              <a:rPr lang="sk-SK" sz="2400" b="1" u="sng" dirty="0"/>
              <a:t>L</a:t>
            </a:r>
            <a:r>
              <a:rPr lang="sk-SK" sz="2400" b="1" dirty="0"/>
              <a:t> – Service </a:t>
            </a:r>
            <a:r>
              <a:rPr lang="sk-SK" sz="2400" b="1" dirty="0" err="1"/>
              <a:t>Metadata</a:t>
            </a:r>
            <a:r>
              <a:rPr lang="sk-SK" sz="2400" b="1" dirty="0"/>
              <a:t> </a:t>
            </a:r>
            <a:r>
              <a:rPr lang="sk-SK" sz="2400" b="1" dirty="0" err="1"/>
              <a:t>Locator</a:t>
            </a:r>
            <a:endParaRPr lang="sk-SK" sz="2400" b="1" dirty="0"/>
          </a:p>
          <a:p>
            <a:endParaRPr lang="sk-SK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Kde je SMP?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/>
          </a:p>
          <a:p>
            <a:r>
              <a:rPr lang="sk-SK" sz="2400" b="1" dirty="0"/>
              <a:t>SM</a:t>
            </a:r>
            <a:r>
              <a:rPr lang="sk-SK" sz="2400" b="1" u="sng" dirty="0"/>
              <a:t>P</a:t>
            </a:r>
            <a:r>
              <a:rPr lang="sk-SK" sz="2400" b="1" dirty="0"/>
              <a:t> – Service </a:t>
            </a:r>
            <a:r>
              <a:rPr lang="sk-SK" sz="2400" b="1" dirty="0" err="1"/>
              <a:t>Metadata</a:t>
            </a:r>
            <a:r>
              <a:rPr lang="sk-SK" sz="2400" b="1" dirty="0"/>
              <a:t> </a:t>
            </a:r>
            <a:r>
              <a:rPr lang="sk-SK" sz="2400" b="1" dirty="0" err="1"/>
              <a:t>Provider</a:t>
            </a:r>
            <a:endParaRPr lang="sk-SK" sz="2400" b="1" dirty="0"/>
          </a:p>
          <a:p>
            <a:endParaRPr lang="sk-SK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Kde je </a:t>
            </a:r>
            <a:r>
              <a:rPr lang="sk-SK" sz="2400" b="1" dirty="0"/>
              <a:t>C3</a:t>
            </a:r>
            <a:r>
              <a:rPr lang="sk-SK" sz="2400" dirty="0"/>
              <a:t> AP End-Point (URL)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BlokTextu 5"/>
          <p:cNvSpPr txBox="1"/>
          <p:nvPr/>
        </p:nvSpPr>
        <p:spPr>
          <a:xfrm>
            <a:off x="4519219" y="1186256"/>
            <a:ext cx="688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/>
              <a:t>Doručovanie </a:t>
            </a:r>
            <a:r>
              <a:rPr lang="sk-SK" sz="2400" b="1" u="sng" dirty="0">
                <a:solidFill>
                  <a:srgbClr val="FF0000"/>
                </a:solidFill>
              </a:rPr>
              <a:t>BEZ</a:t>
            </a:r>
            <a:r>
              <a:rPr lang="sk-SK" sz="2400" b="1" dirty="0"/>
              <a:t> nutnosti súhlasu odberateľa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431" y="3706283"/>
            <a:ext cx="340702" cy="32079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269" y="3694678"/>
            <a:ext cx="294856" cy="34399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272" y="4027074"/>
            <a:ext cx="294856" cy="3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0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1492969" y="2431677"/>
            <a:ext cx="95677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Formát faktúry – Interaktívny prehliadač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https://www.normoff.gov.sk/files/docs/e-fakturacia-stn-en-16931-1-a1-614d692fbcaa2.pdf</a:t>
            </a:r>
            <a:endParaRPr lang="sk-SK" sz="2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Interaktívny prehliadač</a:t>
            </a:r>
            <a:endParaRPr lang="sk-SK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832571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034376"/>
              </p:ext>
            </p:extLst>
          </p:nvPr>
        </p:nvGraphicFramePr>
        <p:xfrm>
          <a:off x="495429" y="1388532"/>
          <a:ext cx="3835271" cy="5427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78090" imgH="5346382" progId="AcroExch.Document.2020">
                  <p:embed/>
                </p:oleObj>
              </mc:Choice>
              <mc:Fallback>
                <p:oleObj name="Acrobat Document" r:id="rId2" imgW="3778090" imgH="5346382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5429" y="1388532"/>
                        <a:ext cx="3835271" cy="5427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4521198" y="1388532"/>
            <a:ext cx="72517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Stručná história EDI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800" dirty="0"/>
              <a:t>Prečo vznikol UBL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800" dirty="0"/>
              <a:t>Aký má UBL problém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800" dirty="0"/>
              <a:t>Čo je EN 16931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800" dirty="0" err="1"/>
              <a:t>Semantický</a:t>
            </a:r>
            <a:r>
              <a:rPr lang="sk-SK" sz="2800" dirty="0"/>
              <a:t> model a mapovanie na syntax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800" dirty="0"/>
              <a:t>Povolené úpravy EN 16931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Ako čítať </a:t>
            </a:r>
            <a:r>
              <a:rPr lang="sk-SK" sz="2800" dirty="0" err="1"/>
              <a:t>Peppol</a:t>
            </a:r>
            <a:r>
              <a:rPr lang="sk-SK" sz="2800" dirty="0"/>
              <a:t> BIS špecifikáciu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Ako validovať faktúru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/>
              <a:t>Ako začať s implementáciou v účtovných systémoch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821267" y="351367"/>
            <a:ext cx="9406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chemeClr val="bg1">
                    <a:lumMod val="50000"/>
                  </a:schemeClr>
                </a:solidFill>
              </a:rPr>
              <a:t>Štartovací manuál k </a:t>
            </a:r>
            <a:r>
              <a:rPr lang="sk-SK" sz="2800" b="1" dirty="0" err="1">
                <a:solidFill>
                  <a:schemeClr val="bg1">
                    <a:lumMod val="50000"/>
                  </a:schemeClr>
                </a:solidFill>
              </a:rPr>
              <a:t>Peppol</a:t>
            </a:r>
            <a:r>
              <a:rPr lang="sk-SK" sz="2800" b="1" dirty="0">
                <a:solidFill>
                  <a:schemeClr val="bg1">
                    <a:lumMod val="50000"/>
                  </a:schemeClr>
                </a:solidFill>
              </a:rPr>
              <a:t> formátu </a:t>
            </a:r>
            <a:r>
              <a:rPr lang="sk-SK" sz="2800" dirty="0">
                <a:solidFill>
                  <a:schemeClr val="bg1">
                    <a:lumMod val="50000"/>
                  </a:schemeClr>
                </a:solidFill>
              </a:rPr>
              <a:t>– vypracovaný na objednávku FR SR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389466" y="6119016"/>
            <a:ext cx="434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Dvojklikni</a:t>
            </a:r>
            <a:r>
              <a:rPr lang="sk-SK" dirty="0"/>
              <a:t> na dokument pre otvorenie</a:t>
            </a:r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9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537" y="3186323"/>
            <a:ext cx="3977955" cy="544353"/>
          </a:xfrm>
          <a:prstGeom prst="rect">
            <a:avLst/>
          </a:prstGeom>
        </p:spPr>
      </p:pic>
      <p:sp>
        <p:nvSpPr>
          <p:cNvPr id="3" name="Zástupný objekt pre číslo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84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94766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5" imgW="360" imgH="360" progId="TCLayout.ActiveDocument.1">
                  <p:embed/>
                </p:oleObj>
              </mc:Choice>
              <mc:Fallback>
                <p:oleObj name="think-cell Slide" r:id="rId75" imgW="360" imgH="360" progId="TCLayout.ActiveDocument.1">
                  <p:embed/>
                  <p:pic>
                    <p:nvPicPr>
                      <p:cNvPr id="8" name="think-cell data - do not delete" hidden="1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" name="Text Placeholder 2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763838" y="1493838"/>
            <a:ext cx="2208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570B6FE-A55D-48DC-8493-B9159075BB6B}" type="datetime'''''''''''''''2''0''''''''''''''''''''2''5'''''">
              <a:rPr lang="sk-SK" altLang="en-US" sz="1400" b="1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</a:t>
            </a:fld>
            <a:endParaRPr lang="sk-SK" sz="1400" b="1" dirty="0"/>
          </a:p>
        </p:txBody>
      </p:sp>
      <p:sp>
        <p:nvSpPr>
          <p:cNvPr id="378" name="Text Placeholder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4972050" y="1493838"/>
            <a:ext cx="2208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D1D7530-35BE-4BE6-B0C3-F58E3A631F89}" type="datetime'''2''0''2''''''''''''''''''''''''''''''6'''''">
              <a:rPr lang="sk-SK" altLang="en-US" sz="1400" b="1" smtClean="0"/>
              <a:pPr/>
              <a:t>2026</a:t>
            </a:fld>
            <a:endParaRPr lang="sk-SK" sz="1400" b="1" dirty="0"/>
          </a:p>
        </p:txBody>
      </p:sp>
      <p:sp>
        <p:nvSpPr>
          <p:cNvPr id="379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7180262" y="1493838"/>
            <a:ext cx="16525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24D99F0-7E1D-4F3A-8F41-E115723678F9}" type="datetime'2''''''''''''''''''''''''''''''0''''''27'''''''">
              <a:rPr lang="sk-SK" altLang="en-US" sz="1400" b="1" smtClean="0"/>
              <a:pPr/>
              <a:t>2027</a:t>
            </a:fld>
            <a:endParaRPr lang="sk-SK" sz="1400" b="1" dirty="0"/>
          </a:p>
        </p:txBody>
      </p:sp>
      <p:sp>
        <p:nvSpPr>
          <p:cNvPr id="382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763838" y="1754188"/>
            <a:ext cx="5445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C2296EA-6CD8-4B78-B4AB-396DE309F83A}" type="datetime'''''''''''''''''''''''''''Q''''''''''''''1'''''''''''''''">
              <a:rPr lang="sk-SK" altLang="en-US" sz="1400" b="1" smtClean="0"/>
              <a:pPr/>
              <a:t>Q1</a:t>
            </a:fld>
            <a:endParaRPr lang="sk-SK" sz="1400" b="1" dirty="0"/>
          </a:p>
        </p:txBody>
      </p:sp>
      <p:sp>
        <p:nvSpPr>
          <p:cNvPr id="351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308350" y="1754188"/>
            <a:ext cx="5508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909362D-F6AA-434A-9B6F-3AF2C035FEB1}" type="datetime'''''''Q''''''''''''2'''''''''''''''''''''''''''">
              <a:rPr lang="sk-SK" altLang="en-US" sz="1400" b="1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Q2</a:t>
            </a:fld>
            <a:endParaRPr lang="sk-SK" sz="1400" b="1" dirty="0"/>
          </a:p>
        </p:txBody>
      </p:sp>
      <p:sp>
        <p:nvSpPr>
          <p:cNvPr id="353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859213" y="1754188"/>
            <a:ext cx="557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9C1D2AA-B2D1-431C-93BC-A604E8F4564E}" type="datetime'''Q''3'''''''''''''''''''''">
              <a:rPr lang="sk-SK" altLang="en-US" sz="1400" b="1" smtClean="0"/>
              <a:pPr/>
              <a:t>Q3</a:t>
            </a:fld>
            <a:endParaRPr lang="sk-SK" sz="1400" b="1" dirty="0"/>
          </a:p>
        </p:txBody>
      </p:sp>
      <p:sp>
        <p:nvSpPr>
          <p:cNvPr id="354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416425" y="1754188"/>
            <a:ext cx="5556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618CC98-9F02-468E-B46A-DC2D6CDEDABD}" type="datetime'''''Q''''''''''''''''''''''''''4'''''''''">
              <a:rPr lang="sk-SK" altLang="en-US" sz="1400" b="1" smtClean="0"/>
              <a:pPr/>
              <a:t>Q4</a:t>
            </a:fld>
            <a:endParaRPr lang="sk-SK" sz="1400" b="1" dirty="0"/>
          </a:p>
        </p:txBody>
      </p:sp>
      <p:sp>
        <p:nvSpPr>
          <p:cNvPr id="355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972050" y="1754188"/>
            <a:ext cx="5445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1004A77-8054-4D09-A859-EE5FB603CAFA}" type="datetime'''''''''''''''''''Q''''''''1'''''''''">
              <a:rPr lang="sk-SK" altLang="en-US" sz="1400" b="1" smtClean="0"/>
              <a:pPr/>
              <a:t>Q1</a:t>
            </a:fld>
            <a:endParaRPr lang="sk-SK" sz="1400" b="1" dirty="0"/>
          </a:p>
        </p:txBody>
      </p:sp>
      <p:sp>
        <p:nvSpPr>
          <p:cNvPr id="356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516563" y="1754188"/>
            <a:ext cx="5508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2A3F35D-CC54-4EC6-B3D0-4E95103D76B9}" type="datetime'''''''''''''''''''''''''''Q''''''''''''''''2'''''''">
              <a:rPr lang="sk-SK" altLang="en-US" sz="1400" b="1" smtClean="0"/>
              <a:pPr/>
              <a:t>Q2</a:t>
            </a:fld>
            <a:endParaRPr lang="sk-SK" sz="1400" b="1" dirty="0"/>
          </a:p>
        </p:txBody>
      </p:sp>
      <p:sp>
        <p:nvSpPr>
          <p:cNvPr id="357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067425" y="1754188"/>
            <a:ext cx="557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D0ED594-C410-4444-8CC0-F232DA92B13D}" type="datetime'''''''''''''''''''''''''''''''''Q''''''3'''''''''''''''''''">
              <a:rPr lang="sk-SK" altLang="en-US" sz="1400" b="1" smtClean="0"/>
              <a:pPr/>
              <a:t>Q3</a:t>
            </a:fld>
            <a:endParaRPr lang="sk-SK" sz="1400" b="1" dirty="0"/>
          </a:p>
        </p:txBody>
      </p:sp>
      <p:sp>
        <p:nvSpPr>
          <p:cNvPr id="358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624638" y="1754188"/>
            <a:ext cx="5556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ECF1214-E9A6-4B26-9842-5B9D7A07C1B8}" type="datetime'''''''''''''''''Q''''''''''4'''''''''''''''''''''">
              <a:rPr lang="sk-SK" altLang="en-US" sz="1400" b="1" smtClean="0"/>
              <a:pPr/>
              <a:t>Q4</a:t>
            </a:fld>
            <a:endParaRPr lang="sk-SK" sz="1400" b="1" dirty="0"/>
          </a:p>
        </p:txBody>
      </p:sp>
      <p:sp>
        <p:nvSpPr>
          <p:cNvPr id="359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7180263" y="1754188"/>
            <a:ext cx="5445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A490848-9199-49BE-A568-2E1936929162}" type="datetime'''''''''Q''''1'''''">
              <a:rPr lang="sk-SK" altLang="en-US" sz="1400" b="1" smtClean="0"/>
              <a:pPr/>
              <a:t>Q1</a:t>
            </a:fld>
            <a:endParaRPr lang="sk-SK" sz="1400" b="1" dirty="0"/>
          </a:p>
        </p:txBody>
      </p:sp>
      <p:sp>
        <p:nvSpPr>
          <p:cNvPr id="360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7724775" y="1754188"/>
            <a:ext cx="5508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CF33666-74C8-4456-87D2-E469BAB5F498}" type="datetime'''''''''''''''''''''Q''''''''''''''''2'''''''''''">
              <a:rPr lang="sk-SK" altLang="en-US" sz="1400" b="1" smtClean="0"/>
              <a:pPr/>
              <a:t>Q2</a:t>
            </a:fld>
            <a:endParaRPr lang="sk-SK" sz="1400" b="1" dirty="0"/>
          </a:p>
        </p:txBody>
      </p:sp>
      <p:sp>
        <p:nvSpPr>
          <p:cNvPr id="361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8275638" y="1754188"/>
            <a:ext cx="557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E4F5D70-5B41-475D-B57C-C525427A6F42}" type="datetime'''''''''''''''''Q3'''''''''">
              <a:rPr lang="sk-SK" altLang="en-US" sz="1400" b="1" smtClean="0"/>
              <a:pPr/>
              <a:t>Q3</a:t>
            </a:fld>
            <a:endParaRPr lang="sk-SK" sz="1400" b="1" dirty="0"/>
          </a:p>
        </p:txBody>
      </p:sp>
      <p:cxnSp>
        <p:nvCxnSpPr>
          <p:cNvPr id="369" name="Rovná spojnica 368"/>
          <p:cNvCxnSpPr/>
          <p:nvPr>
            <p:custDataLst>
              <p:tags r:id="rId16"/>
            </p:custDataLst>
          </p:nvPr>
        </p:nvCxnSpPr>
        <p:spPr bwMode="auto">
          <a:xfrm>
            <a:off x="7180263" y="2014538"/>
            <a:ext cx="0" cy="3309938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8" name="Rovná spojnica 367"/>
          <p:cNvCxnSpPr/>
          <p:nvPr>
            <p:custDataLst>
              <p:tags r:id="rId17"/>
            </p:custDataLst>
          </p:nvPr>
        </p:nvCxnSpPr>
        <p:spPr bwMode="auto">
          <a:xfrm>
            <a:off x="6624638" y="2014538"/>
            <a:ext cx="0" cy="3309938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7" name="Rovná spojnica 366"/>
          <p:cNvCxnSpPr/>
          <p:nvPr>
            <p:custDataLst>
              <p:tags r:id="rId18"/>
            </p:custDataLst>
          </p:nvPr>
        </p:nvCxnSpPr>
        <p:spPr bwMode="auto">
          <a:xfrm>
            <a:off x="6067425" y="2014538"/>
            <a:ext cx="0" cy="3309938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6" name="Rovná spojnica 365"/>
          <p:cNvCxnSpPr/>
          <p:nvPr>
            <p:custDataLst>
              <p:tags r:id="rId19"/>
            </p:custDataLst>
          </p:nvPr>
        </p:nvCxnSpPr>
        <p:spPr bwMode="auto">
          <a:xfrm>
            <a:off x="5516563" y="2014538"/>
            <a:ext cx="0" cy="3309938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5" name="Rovná spojnica 364"/>
          <p:cNvCxnSpPr/>
          <p:nvPr>
            <p:custDataLst>
              <p:tags r:id="rId20"/>
            </p:custDataLst>
          </p:nvPr>
        </p:nvCxnSpPr>
        <p:spPr bwMode="auto">
          <a:xfrm>
            <a:off x="4972050" y="2014538"/>
            <a:ext cx="0" cy="3309938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4" name="Rovná spojnica 363"/>
          <p:cNvCxnSpPr/>
          <p:nvPr>
            <p:custDataLst>
              <p:tags r:id="rId21"/>
            </p:custDataLst>
          </p:nvPr>
        </p:nvCxnSpPr>
        <p:spPr bwMode="auto">
          <a:xfrm>
            <a:off x="4416425" y="2014538"/>
            <a:ext cx="0" cy="3309938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3" name="Rovná spojnica 362"/>
          <p:cNvCxnSpPr/>
          <p:nvPr>
            <p:custDataLst>
              <p:tags r:id="rId22"/>
            </p:custDataLst>
          </p:nvPr>
        </p:nvCxnSpPr>
        <p:spPr bwMode="auto">
          <a:xfrm>
            <a:off x="3859213" y="2014538"/>
            <a:ext cx="0" cy="3309938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2" name="Rovná spojnica 361"/>
          <p:cNvCxnSpPr/>
          <p:nvPr>
            <p:custDataLst>
              <p:tags r:id="rId23"/>
            </p:custDataLst>
          </p:nvPr>
        </p:nvCxnSpPr>
        <p:spPr bwMode="auto">
          <a:xfrm>
            <a:off x="3308350" y="2014538"/>
            <a:ext cx="0" cy="3309938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7" name="Rovná spojnica 386"/>
          <p:cNvCxnSpPr/>
          <p:nvPr>
            <p:custDataLst>
              <p:tags r:id="rId24"/>
            </p:custDataLst>
          </p:nvPr>
        </p:nvCxnSpPr>
        <p:spPr bwMode="auto">
          <a:xfrm>
            <a:off x="10815638" y="2014538"/>
            <a:ext cx="0" cy="3309937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Rovná spojnica 62"/>
          <p:cNvCxnSpPr/>
          <p:nvPr>
            <p:custDataLst>
              <p:tags r:id="rId25"/>
            </p:custDataLst>
          </p:nvPr>
        </p:nvCxnSpPr>
        <p:spPr bwMode="auto">
          <a:xfrm>
            <a:off x="655638" y="2014538"/>
            <a:ext cx="0" cy="3309938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ovná spojnica 61"/>
          <p:cNvCxnSpPr/>
          <p:nvPr>
            <p:custDataLst>
              <p:tags r:id="rId26"/>
            </p:custDataLst>
          </p:nvPr>
        </p:nvCxnSpPr>
        <p:spPr bwMode="auto">
          <a:xfrm>
            <a:off x="8832850" y="2014538"/>
            <a:ext cx="0" cy="3309938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Rovná spojnica 60"/>
          <p:cNvCxnSpPr/>
          <p:nvPr>
            <p:custDataLst>
              <p:tags r:id="rId27"/>
            </p:custDataLst>
          </p:nvPr>
        </p:nvCxnSpPr>
        <p:spPr bwMode="auto">
          <a:xfrm>
            <a:off x="2763838" y="2014538"/>
            <a:ext cx="0" cy="3309938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4" name="Rovná spojnica 383"/>
          <p:cNvCxnSpPr/>
          <p:nvPr>
            <p:custDataLst>
              <p:tags r:id="rId28"/>
            </p:custDataLst>
          </p:nvPr>
        </p:nvCxnSpPr>
        <p:spPr bwMode="auto">
          <a:xfrm>
            <a:off x="8275638" y="2014538"/>
            <a:ext cx="0" cy="3309937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0" name="Rovná spojnica 369"/>
          <p:cNvCxnSpPr/>
          <p:nvPr>
            <p:custDataLst>
              <p:tags r:id="rId29"/>
            </p:custDataLst>
          </p:nvPr>
        </p:nvCxnSpPr>
        <p:spPr bwMode="auto">
          <a:xfrm>
            <a:off x="7724775" y="2014538"/>
            <a:ext cx="0" cy="3309938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0" name="Rovná spojnica 459"/>
          <p:cNvCxnSpPr/>
          <p:nvPr>
            <p:custDataLst>
              <p:tags r:id="rId30"/>
            </p:custDataLst>
          </p:nvPr>
        </p:nvCxnSpPr>
        <p:spPr bwMode="auto">
          <a:xfrm>
            <a:off x="655638" y="4525963"/>
            <a:ext cx="10160000" cy="0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7" name="Rovná spojnica 456"/>
          <p:cNvCxnSpPr/>
          <p:nvPr>
            <p:custDataLst>
              <p:tags r:id="rId31"/>
            </p:custDataLst>
          </p:nvPr>
        </p:nvCxnSpPr>
        <p:spPr bwMode="auto">
          <a:xfrm>
            <a:off x="655638" y="3824288"/>
            <a:ext cx="10160000" cy="0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8" name="Rovná spojnica 457"/>
          <p:cNvCxnSpPr/>
          <p:nvPr>
            <p:custDataLst>
              <p:tags r:id="rId32"/>
            </p:custDataLst>
          </p:nvPr>
        </p:nvCxnSpPr>
        <p:spPr bwMode="auto">
          <a:xfrm>
            <a:off x="655638" y="2566988"/>
            <a:ext cx="10160000" cy="0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9" name="Rovná spojnica 458"/>
          <p:cNvCxnSpPr/>
          <p:nvPr>
            <p:custDataLst>
              <p:tags r:id="rId33"/>
            </p:custDataLst>
          </p:nvPr>
        </p:nvCxnSpPr>
        <p:spPr bwMode="auto">
          <a:xfrm>
            <a:off x="655638" y="3121025"/>
            <a:ext cx="10160000" cy="0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ovná spojnica 64"/>
          <p:cNvCxnSpPr/>
          <p:nvPr>
            <p:custDataLst>
              <p:tags r:id="rId34"/>
            </p:custDataLst>
          </p:nvPr>
        </p:nvCxnSpPr>
        <p:spPr bwMode="auto">
          <a:xfrm>
            <a:off x="655638" y="5324475"/>
            <a:ext cx="10160000" cy="0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Rovná spojnica 40"/>
          <p:cNvCxnSpPr/>
          <p:nvPr>
            <p:custDataLst>
              <p:tags r:id="rId35"/>
            </p:custDataLst>
          </p:nvPr>
        </p:nvCxnSpPr>
        <p:spPr bwMode="auto">
          <a:xfrm>
            <a:off x="3357563" y="2014538"/>
            <a:ext cx="0" cy="3473450"/>
          </a:xfrm>
          <a:prstGeom prst="line">
            <a:avLst/>
          </a:prstGeom>
          <a:ln w="19050" cap="rnd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Rovná spojnica 63"/>
          <p:cNvCxnSpPr/>
          <p:nvPr>
            <p:custDataLst>
              <p:tags r:id="rId36"/>
            </p:custDataLst>
          </p:nvPr>
        </p:nvCxnSpPr>
        <p:spPr bwMode="auto">
          <a:xfrm>
            <a:off x="655638" y="2014538"/>
            <a:ext cx="10160000" cy="0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1" name="Obdĺžnik 440"/>
          <p:cNvSpPr/>
          <p:nvPr>
            <p:custDataLst>
              <p:tags r:id="rId37"/>
            </p:custDataLst>
          </p:nvPr>
        </p:nvSpPr>
        <p:spPr bwMode="auto">
          <a:xfrm>
            <a:off x="5081587" y="4622800"/>
            <a:ext cx="1646238" cy="98425"/>
          </a:xfrm>
          <a:prstGeom prst="rect">
            <a:avLst/>
          </a:prstGeom>
          <a:solidFill>
            <a:srgbClr val="4C6C9C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4" name="Obdĺžnik 423"/>
          <p:cNvSpPr/>
          <p:nvPr>
            <p:custDataLst>
              <p:tags r:id="rId38"/>
            </p:custDataLst>
          </p:nvPr>
        </p:nvSpPr>
        <p:spPr bwMode="auto">
          <a:xfrm>
            <a:off x="5081588" y="3217863"/>
            <a:ext cx="1603375" cy="98425"/>
          </a:xfrm>
          <a:prstGeom prst="rect">
            <a:avLst/>
          </a:prstGeom>
          <a:solidFill>
            <a:schemeClr val="accent5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3" name="Obdĺžnik 412"/>
          <p:cNvSpPr/>
          <p:nvPr>
            <p:custDataLst>
              <p:tags r:id="rId39"/>
            </p:custDataLst>
          </p:nvPr>
        </p:nvSpPr>
        <p:spPr bwMode="auto">
          <a:xfrm>
            <a:off x="5081587" y="3919538"/>
            <a:ext cx="1646238" cy="98425"/>
          </a:xfrm>
          <a:prstGeom prst="rect">
            <a:avLst/>
          </a:prstGeom>
          <a:solidFill>
            <a:schemeClr val="accent2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6" name="Obdĺžnik 435"/>
          <p:cNvSpPr/>
          <p:nvPr>
            <p:custDataLst>
              <p:tags r:id="rId40"/>
            </p:custDataLst>
          </p:nvPr>
        </p:nvSpPr>
        <p:spPr bwMode="auto">
          <a:xfrm>
            <a:off x="3260724" y="4622800"/>
            <a:ext cx="1644650" cy="98425"/>
          </a:xfrm>
          <a:prstGeom prst="rect">
            <a:avLst/>
          </a:prstGeom>
          <a:solidFill>
            <a:srgbClr val="4C6C9C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4" name="Šípka doľava 403"/>
          <p:cNvSpPr/>
          <p:nvPr>
            <p:custDataLst>
              <p:tags r:id="rId41"/>
            </p:custDataLst>
          </p:nvPr>
        </p:nvSpPr>
        <p:spPr bwMode="auto">
          <a:xfrm>
            <a:off x="2647949" y="2060575"/>
            <a:ext cx="2324100" cy="196850"/>
          </a:xfrm>
          <a:prstGeom prst="leftArrow">
            <a:avLst>
              <a:gd name="adj1" fmla="val 50000"/>
              <a:gd name="adj2" fmla="val 40660"/>
            </a:avLst>
          </a:prstGeom>
          <a:solidFill>
            <a:srgbClr val="9DB1CF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2" name="Obdĺžnik 411"/>
          <p:cNvSpPr/>
          <p:nvPr>
            <p:custDataLst>
              <p:tags r:id="rId42"/>
            </p:custDataLst>
          </p:nvPr>
        </p:nvSpPr>
        <p:spPr bwMode="auto">
          <a:xfrm>
            <a:off x="3260724" y="3919538"/>
            <a:ext cx="1651000" cy="98425"/>
          </a:xfrm>
          <a:prstGeom prst="rect">
            <a:avLst/>
          </a:prstGeom>
          <a:solidFill>
            <a:schemeClr val="accent2"/>
          </a:solidFill>
          <a:ln w="19050" cap="rnd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rnd" cmpd="sng" algn="ctr">
                <a:solidFill>
                  <a:srgbClr val="9DB1CF"/>
                </a:solidFill>
                <a:prstDash val="dash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3" name="Obdĺžnik 422"/>
          <p:cNvSpPr/>
          <p:nvPr>
            <p:custDataLst>
              <p:tags r:id="rId43"/>
            </p:custDataLst>
          </p:nvPr>
        </p:nvSpPr>
        <p:spPr bwMode="auto">
          <a:xfrm>
            <a:off x="3217863" y="3217863"/>
            <a:ext cx="1693863" cy="98425"/>
          </a:xfrm>
          <a:prstGeom prst="rect">
            <a:avLst/>
          </a:prstGeom>
          <a:solidFill>
            <a:schemeClr val="accent5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0" name="Šípka doľava 409"/>
          <p:cNvSpPr/>
          <p:nvPr>
            <p:custDataLst>
              <p:tags r:id="rId44"/>
            </p:custDataLst>
          </p:nvPr>
        </p:nvSpPr>
        <p:spPr bwMode="auto">
          <a:xfrm>
            <a:off x="2647950" y="2614613"/>
            <a:ext cx="1204913" cy="196850"/>
          </a:xfrm>
          <a:prstGeom prst="leftArrow">
            <a:avLst>
              <a:gd name="adj1" fmla="val 50000"/>
              <a:gd name="adj2" fmla="val 40660"/>
            </a:avLst>
          </a:prstGeom>
          <a:solidFill>
            <a:schemeClr val="folHlink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2" name="Obdĺžnik 431"/>
          <p:cNvSpPr/>
          <p:nvPr>
            <p:custDataLst>
              <p:tags r:id="rId45"/>
            </p:custDataLst>
          </p:nvPr>
        </p:nvSpPr>
        <p:spPr bwMode="auto">
          <a:xfrm>
            <a:off x="6684963" y="3227388"/>
            <a:ext cx="1590675" cy="79375"/>
          </a:xfrm>
          <a:prstGeom prst="rect">
            <a:avLst/>
          </a:prstGeom>
          <a:solidFill>
            <a:schemeClr val="bg1"/>
          </a:solidFill>
          <a:ln w="19050" cap="rnd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45" name="Obdĺžnik 444"/>
          <p:cNvSpPr/>
          <p:nvPr>
            <p:custDataLst>
              <p:tags r:id="rId46"/>
            </p:custDataLst>
          </p:nvPr>
        </p:nvSpPr>
        <p:spPr bwMode="auto">
          <a:xfrm>
            <a:off x="6732588" y="4632325"/>
            <a:ext cx="1543050" cy="79375"/>
          </a:xfrm>
          <a:prstGeom prst="rect">
            <a:avLst/>
          </a:prstGeom>
          <a:solidFill>
            <a:schemeClr val="bg1"/>
          </a:solidFill>
          <a:ln w="19050" cap="rnd" cmpd="sng" algn="ctr">
            <a:solidFill>
              <a:srgbClr val="4C6C9C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0" name="Obdĺžnik 419"/>
          <p:cNvSpPr/>
          <p:nvPr>
            <p:custDataLst>
              <p:tags r:id="rId47"/>
            </p:custDataLst>
          </p:nvPr>
        </p:nvSpPr>
        <p:spPr bwMode="auto">
          <a:xfrm>
            <a:off x="6727825" y="3929063"/>
            <a:ext cx="1547813" cy="79375"/>
          </a:xfrm>
          <a:prstGeom prst="rect">
            <a:avLst/>
          </a:prstGeom>
          <a:solidFill>
            <a:schemeClr val="bg1"/>
          </a:solidFill>
          <a:ln w="19050" cap="rnd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1" name="Obdĺžnik 410"/>
          <p:cNvSpPr/>
          <p:nvPr>
            <p:custDataLst>
              <p:tags r:id="rId48"/>
            </p:custDataLst>
          </p:nvPr>
        </p:nvSpPr>
        <p:spPr bwMode="auto">
          <a:xfrm>
            <a:off x="3852863" y="2673350"/>
            <a:ext cx="1058863" cy="79375"/>
          </a:xfrm>
          <a:prstGeom prst="rect">
            <a:avLst/>
          </a:prstGeom>
          <a:solidFill>
            <a:schemeClr val="bg1"/>
          </a:solidFill>
          <a:ln w="19050" cap="rnd" cmpd="sng" algn="ctr">
            <a:solidFill>
              <a:schemeClr val="folHlink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9" name="Kosoštvorec 398"/>
          <p:cNvSpPr/>
          <p:nvPr>
            <p:custDataLst>
              <p:tags r:id="rId49"/>
            </p:custDataLst>
          </p:nvPr>
        </p:nvSpPr>
        <p:spPr bwMode="gray">
          <a:xfrm>
            <a:off x="7123113" y="2101850"/>
            <a:ext cx="114300" cy="114300"/>
          </a:xfrm>
          <a:prstGeom prst="diamond">
            <a:avLst/>
          </a:prstGeom>
          <a:solidFill>
            <a:schemeClr val="accent1"/>
          </a:solidFill>
          <a:ln w="952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Rovnoramenný trojuholník 2"/>
          <p:cNvSpPr/>
          <p:nvPr>
            <p:custDataLst>
              <p:tags r:id="rId50"/>
            </p:custDataLst>
          </p:nvPr>
        </p:nvSpPr>
        <p:spPr bwMode="gray">
          <a:xfrm>
            <a:off x="3300413" y="5430838"/>
            <a:ext cx="114300" cy="114300"/>
          </a:xfrm>
          <a:prstGeom prst="triangle">
            <a:avLst/>
          </a:prstGeom>
          <a:solidFill>
            <a:schemeClr val="tx1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2" name="Kosoštvorec 391"/>
          <p:cNvSpPr/>
          <p:nvPr>
            <p:custDataLst>
              <p:tags r:id="rId51"/>
            </p:custDataLst>
          </p:nvPr>
        </p:nvSpPr>
        <p:spPr bwMode="gray">
          <a:xfrm>
            <a:off x="4914900" y="2101850"/>
            <a:ext cx="114300" cy="114300"/>
          </a:xfrm>
          <a:prstGeom prst="diamond">
            <a:avLst/>
          </a:prstGeom>
          <a:solidFill>
            <a:schemeClr val="accent1"/>
          </a:solidFill>
          <a:ln w="952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Text Placeholder 2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727074" y="3154363"/>
            <a:ext cx="1703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600" dirty="0"/>
              <a:t>APV </a:t>
            </a:r>
            <a:r>
              <a:rPr lang="sk-SK" altLang="en-US" sz="1600" dirty="0" err="1"/>
              <a:t>Peppol</a:t>
            </a:r>
            <a:r>
              <a:rPr lang="sk-SK" altLang="en-US" sz="1600" dirty="0"/>
              <a:t> </a:t>
            </a:r>
            <a:r>
              <a:rPr lang="sk-SK" altLang="en-US" sz="1600" b="1" dirty="0"/>
              <a:t>verejnosť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1200" dirty="0"/>
              <a:t>(Poskytovatelia prístupu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1200" dirty="0"/>
              <a:t>k sieti </a:t>
            </a:r>
            <a:r>
              <a:rPr lang="sk-SK" sz="1200" dirty="0" err="1"/>
              <a:t>Peppol</a:t>
            </a:r>
            <a:r>
              <a:rPr lang="sk-SK" sz="1200" dirty="0"/>
              <a:t>)</a:t>
            </a:r>
          </a:p>
        </p:txBody>
      </p:sp>
      <p:sp useBgFill="1">
        <p:nvSpPr>
          <p:cNvPr id="430" name="Text Placeholder 2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6711950" y="3333750"/>
            <a:ext cx="1855788" cy="212725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 err="1"/>
              <a:t>Onboarding</a:t>
            </a:r>
            <a:r>
              <a:rPr lang="sk-SK" altLang="en-US" sz="1400" dirty="0"/>
              <a:t> / Pilot/Spustenie</a:t>
            </a:r>
            <a:endParaRPr lang="sk-SK" sz="1400" dirty="0"/>
          </a:p>
        </p:txBody>
      </p:sp>
      <p:sp useBgFill="1">
        <p:nvSpPr>
          <p:cNvPr id="428" name="Text Placeholder 2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4864100" y="3333750"/>
            <a:ext cx="1776413" cy="212725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/>
              <a:t>Certifikácia a testovanie AP</a:t>
            </a:r>
            <a:endParaRPr lang="sk-SK" sz="1400" dirty="0"/>
          </a:p>
        </p:txBody>
      </p:sp>
      <p:sp>
        <p:nvSpPr>
          <p:cNvPr id="40" name="Text Placeholder 2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3032125" y="5567364"/>
            <a:ext cx="6508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5F75E96-0FA1-42FE-87F0-89BA1B3B7AED}" type="datetime'9''''''''''.'' ''''4''.'''''' 2''''02''''''''''''''''5'''''''">
              <a:rPr lang="sk-SK" altLang="en-US" sz="1400" smtClean="0"/>
              <a:pPr/>
              <a:t>9. 4. 2025</a:t>
            </a:fld>
            <a:endParaRPr lang="sk-SK" sz="1400" dirty="0"/>
          </a:p>
        </p:txBody>
      </p:sp>
      <p:sp useBgFill="1">
        <p:nvSpPr>
          <p:cNvPr id="426" name="Text Placeholder 2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3017838" y="3333750"/>
            <a:ext cx="1774825" cy="425450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/>
              <a:t>Vývoj/Úprava </a:t>
            </a:r>
            <a:r>
              <a:rPr lang="sk-SK" altLang="en-US" sz="1400" dirty="0" err="1"/>
              <a:t>Open-Source</a:t>
            </a:r>
            <a:endParaRPr lang="sk-SK" altLang="en-US" sz="1400" dirty="0"/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/>
              <a:t> Access Point SW (C2/3)</a:t>
            </a:r>
            <a:endParaRPr lang="sk-SK" sz="1400" dirty="0"/>
          </a:p>
        </p:txBody>
      </p:sp>
      <p:sp>
        <p:nvSpPr>
          <p:cNvPr id="6" name="Text Placeholder 2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727075" y="2600325"/>
            <a:ext cx="1476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600" dirty="0" err="1"/>
              <a:t>Peppol</a:t>
            </a:r>
            <a:r>
              <a:rPr lang="sk-SK" altLang="en-US" sz="1600" dirty="0"/>
              <a:t> Akreditačná 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600" dirty="0"/>
              <a:t>schéma </a:t>
            </a:r>
            <a:r>
              <a:rPr lang="sk-SK" altLang="en-US" sz="1600" b="1" dirty="0"/>
              <a:t>štát</a:t>
            </a:r>
            <a:endParaRPr lang="sk-SK" sz="1600" b="1" dirty="0"/>
          </a:p>
        </p:txBody>
      </p:sp>
      <p:sp useBgFill="1">
        <p:nvSpPr>
          <p:cNvPr id="390" name="Text Placeholder 2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4356100" y="2238375"/>
            <a:ext cx="1231900" cy="212725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2D4116E-30A3-4D14-9AAD-FF1762731C1C}" type="datetime'''''1''.'''''''''''''' 1.'''''' ''''2''0''''''''''2''6'''''">
              <a:rPr lang="sk-SK" altLang="en-US" sz="1400" smtClean="0"/>
              <a:pPr/>
              <a:t>1. 1. 2026</a:t>
            </a:fld>
            <a:r>
              <a:rPr lang="sk-SK" altLang="en-US" sz="1400" dirty="0"/>
              <a:t> Platnosť</a:t>
            </a:r>
            <a:endParaRPr lang="sk-SK" sz="1400" dirty="0"/>
          </a:p>
        </p:txBody>
      </p:sp>
      <p:sp useBgFill="1">
        <p:nvSpPr>
          <p:cNvPr id="397" name="Text Placeholder 2"/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6545263" y="2238375"/>
            <a:ext cx="1271588" cy="212725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7024C49-21BF-47EE-94E9-D57E3B55E6DD}" type="datetime'''''''''''''''''''''1.'''''''''''''' 1''.'''' 202''''7'''">
              <a:rPr lang="sk-SK" altLang="en-US" sz="1400" smtClean="0"/>
              <a:pPr/>
              <a:t>1. 1. 2027</a:t>
            </a:fld>
            <a:r>
              <a:rPr lang="sk-SK" altLang="en-US" sz="1400" dirty="0"/>
              <a:t> Účinnosť</a:t>
            </a:r>
            <a:endParaRPr lang="sk-SK" sz="1400" dirty="0"/>
          </a:p>
        </p:txBody>
      </p:sp>
      <p:sp>
        <p:nvSpPr>
          <p:cNvPr id="7" name="Text Placeholder 2"/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727075" y="3856038"/>
            <a:ext cx="1236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600" dirty="0"/>
              <a:t>APV </a:t>
            </a:r>
            <a:r>
              <a:rPr lang="sk-SK" altLang="en-US" sz="1600" dirty="0" err="1"/>
              <a:t>Peppol</a:t>
            </a:r>
            <a:r>
              <a:rPr lang="sk-SK" altLang="en-US" sz="1600" dirty="0"/>
              <a:t> </a:t>
            </a:r>
            <a:r>
              <a:rPr lang="sk-SK" altLang="en-US" sz="1600" b="1" dirty="0"/>
              <a:t>štát</a:t>
            </a:r>
            <a:endParaRPr lang="sk-SK" sz="1600" b="1" dirty="0"/>
          </a:p>
        </p:txBody>
      </p:sp>
      <p:sp useBgFill="1">
        <p:nvSpPr>
          <p:cNvPr id="434" name="Text Placeholder 2"/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3197225" y="4738688"/>
            <a:ext cx="1751013" cy="533400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/>
              <a:t>Analýza a dopadové štúdie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1050" dirty="0"/>
              <a:t>(Vystavovanie a prijímanie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1050" dirty="0"/>
              <a:t>faktúr vo formáte </a:t>
            </a:r>
            <a:r>
              <a:rPr lang="sk-SK" sz="1050" dirty="0" err="1"/>
              <a:t>Peppol</a:t>
            </a:r>
            <a:r>
              <a:rPr lang="sk-SK" sz="1050" dirty="0"/>
              <a:t> BIS3) </a:t>
            </a:r>
          </a:p>
        </p:txBody>
      </p:sp>
      <p:sp>
        <p:nvSpPr>
          <p:cNvPr id="388" name="Text Placeholder 2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8904288" y="2046288"/>
            <a:ext cx="14652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/>
              <a:t>Novelizácie a vyhlášky</a:t>
            </a:r>
            <a:endParaRPr lang="sk-SK" sz="1400" dirty="0"/>
          </a:p>
        </p:txBody>
      </p:sp>
      <p:sp>
        <p:nvSpPr>
          <p:cNvPr id="5" name="Text Placeholder 2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727074" y="2046288"/>
            <a:ext cx="7937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600" dirty="0"/>
              <a:t>Legislatíva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sk-SK" sz="1600" dirty="0"/>
          </a:p>
        </p:txBody>
      </p:sp>
      <p:sp useBgFill="1">
        <p:nvSpPr>
          <p:cNvPr id="416" name="Text Placeholder 2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4894263" y="4035425"/>
            <a:ext cx="1793875" cy="425450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/>
              <a:t>Implementácia a integračné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/>
              <a:t>testy s AP</a:t>
            </a:r>
            <a:endParaRPr lang="sk-SK" sz="1400" dirty="0"/>
          </a:p>
        </p:txBody>
      </p:sp>
      <p:sp useBgFill="1">
        <p:nvSpPr>
          <p:cNvPr id="439" name="Text Placeholder 2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5019675" y="4738688"/>
            <a:ext cx="1793875" cy="425450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/>
              <a:t>Implementácia a integračné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1400" dirty="0"/>
              <a:t>testy s AP</a:t>
            </a:r>
          </a:p>
        </p:txBody>
      </p:sp>
      <p:sp>
        <p:nvSpPr>
          <p:cNvPr id="448" name="Text Placeholder 2"/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8904288" y="2600325"/>
            <a:ext cx="175418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/>
              <a:t>Certifikácia Poskytovateľov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1400" dirty="0"/>
              <a:t>prístupu k sieti </a:t>
            </a:r>
            <a:r>
              <a:rPr lang="sk-SK" sz="1400" dirty="0" err="1"/>
              <a:t>Peppol</a:t>
            </a:r>
            <a:endParaRPr lang="sk-SK" sz="1400" dirty="0"/>
          </a:p>
        </p:txBody>
      </p:sp>
      <p:sp>
        <p:nvSpPr>
          <p:cNvPr id="450" name="Text Placeholder 2"/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8904288" y="3154363"/>
            <a:ext cx="18399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/>
              <a:t>Vývoj alebo adaptácia </a:t>
            </a:r>
            <a:r>
              <a:rPr lang="sk-SK" altLang="en-US" sz="1400" dirty="0" err="1"/>
              <a:t>Open</a:t>
            </a:r>
            <a:endParaRPr lang="sk-SK" altLang="en-US" sz="1400" dirty="0"/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1400" dirty="0" err="1"/>
              <a:t>Source</a:t>
            </a:r>
            <a:r>
              <a:rPr lang="sk-SK" sz="1400" dirty="0"/>
              <a:t> SW AP (</a:t>
            </a:r>
            <a:r>
              <a:rPr lang="sk-SK" sz="1400" dirty="0" err="1"/>
              <a:t>Servre</a:t>
            </a:r>
            <a:r>
              <a:rPr lang="sk-SK" sz="1400" dirty="0"/>
              <a:t> AS4)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1400" dirty="0"/>
              <a:t>Inak nazvané: </a:t>
            </a:r>
            <a:r>
              <a:rPr lang="sk-SK" sz="1400" b="1" dirty="0"/>
              <a:t>C2 a C3</a:t>
            </a:r>
          </a:p>
        </p:txBody>
      </p:sp>
      <p:sp>
        <p:nvSpPr>
          <p:cNvPr id="452" name="Text Placeholder 2"/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8904288" y="3856038"/>
            <a:ext cx="1549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/>
              <a:t>Obstaranie a prevádzka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/>
              <a:t> APV (C5, SMP a KYC)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sk-SK" sz="1400" dirty="0"/>
          </a:p>
        </p:txBody>
      </p:sp>
      <p:sp>
        <p:nvSpPr>
          <p:cNvPr id="454" name="Text Placeholder 2"/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8904288" y="4559300"/>
            <a:ext cx="1808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sk-SK" sz="1400" dirty="0"/>
              <a:t>Vystavovanie el. faktúr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sk-SK" sz="1400" dirty="0"/>
              <a:t>Prijímanie el. faktúr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sk-SK" sz="1400" b="1" dirty="0"/>
              <a:t>Archivácia</a:t>
            </a:r>
            <a:r>
              <a:rPr lang="sk-SK" sz="1400" dirty="0"/>
              <a:t> el. faktúr</a:t>
            </a:r>
          </a:p>
        </p:txBody>
      </p:sp>
      <p:sp>
        <p:nvSpPr>
          <p:cNvPr id="11" name="Text Placeholder 2"/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727074" y="4559300"/>
            <a:ext cx="184943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600" dirty="0"/>
              <a:t>Adaptácia účtovných SW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600" dirty="0"/>
              <a:t>na formát </a:t>
            </a:r>
            <a:r>
              <a:rPr lang="sk-SK" sz="1600" dirty="0" err="1"/>
              <a:t>Peppol</a:t>
            </a:r>
            <a:r>
              <a:rPr lang="sk-SK" sz="1600" dirty="0"/>
              <a:t> BIS 3 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1600" b="1" dirty="0"/>
              <a:t>verejnosť</a:t>
            </a:r>
          </a:p>
        </p:txBody>
      </p:sp>
      <p:sp useBgFill="1">
        <p:nvSpPr>
          <p:cNvPr id="418" name="Text Placeholder 2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6759575" y="4035425"/>
            <a:ext cx="1814513" cy="212725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 err="1"/>
              <a:t>Onboarding</a:t>
            </a:r>
            <a:r>
              <a:rPr lang="sk-SK" altLang="en-US" sz="1400" dirty="0"/>
              <a:t>/Pilot/ Spustenie</a:t>
            </a:r>
            <a:endParaRPr lang="sk-SK" sz="1400" dirty="0"/>
          </a:p>
        </p:txBody>
      </p:sp>
      <p:sp useBgFill="1">
        <p:nvSpPr>
          <p:cNvPr id="414" name="Text Placeholder 2"/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3024188" y="4035425"/>
            <a:ext cx="1798638" cy="212725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/>
              <a:t>Obstaranie (C5, SMP, KYC)</a:t>
            </a:r>
            <a:endParaRPr lang="sk-SK" sz="1400" dirty="0"/>
          </a:p>
        </p:txBody>
      </p:sp>
      <p:sp useBgFill="1">
        <p:nvSpPr>
          <p:cNvPr id="443" name="Text Placeholder 2"/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7018338" y="4738688"/>
            <a:ext cx="971550" cy="212725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/>
              <a:t>Pilot/Spustenie</a:t>
            </a:r>
            <a:endParaRPr lang="sk-SK" sz="1400" dirty="0"/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7" name="BlokTextu 76"/>
          <p:cNvSpPr txBox="1"/>
          <p:nvPr/>
        </p:nvSpPr>
        <p:spPr>
          <a:xfrm>
            <a:off x="821267" y="351367"/>
            <a:ext cx="940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chemeClr val="bg1">
                    <a:lumMod val="50000"/>
                  </a:schemeClr>
                </a:solidFill>
              </a:rPr>
              <a:t>Harmonogram</a:t>
            </a:r>
            <a:endParaRPr lang="sk-SK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45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61999" y="2046238"/>
            <a:ext cx="96181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Format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</a:rPr>
              <a:t> faktúry: </a:t>
            </a:r>
            <a:r>
              <a:rPr lang="sk-SK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https://www.normoff.gov.sk/files/docs/e-fakturacia-stn-en-16931-1-a1-614d692fbcaa2.pdf</a:t>
            </a:r>
            <a:endParaRPr lang="sk-SK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Peppol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</a:rPr>
              <a:t> BIS 3 preklad do XML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podla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standardu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</a:rPr>
              <a:t> UBL2.1: </a:t>
            </a:r>
            <a:r>
              <a:rPr lang="sk-SK" sz="28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Peppol</a:t>
            </a:r>
            <a:r>
              <a:rPr lang="sk-SK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BIS </a:t>
            </a:r>
            <a:r>
              <a:rPr lang="sk-SK" sz="28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Billing</a:t>
            </a:r>
            <a:r>
              <a:rPr lang="sk-SK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3.0 - November 2024 </a:t>
            </a:r>
            <a:r>
              <a:rPr lang="sk-SK" sz="28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Release</a:t>
            </a:r>
            <a:endParaRPr lang="sk-SK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</a:rPr>
              <a:t>Praktické informácie o sieti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Peppol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</a:rPr>
              <a:t> a dostupnom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open-source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</a:rPr>
              <a:t> SW: </a:t>
            </a:r>
            <a:r>
              <a:rPr lang="sk-SK" sz="28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Peppol</a:t>
            </a:r>
            <a:r>
              <a:rPr lang="sk-SK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sk-SK" sz="28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Practical</a:t>
            </a:r>
            <a:r>
              <a:rPr lang="sk-SK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- News</a:t>
            </a:r>
            <a:endParaRPr lang="sk-SK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OpenPeppol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</a:rPr>
              <a:t> organizácia zastrešujúca EU štandard faktúry a digitálnu sieť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Peppol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sk-SK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www.peppol.org</a:t>
            </a:r>
            <a:endParaRPr lang="sk-SK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21267" y="351367"/>
            <a:ext cx="940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chemeClr val="bg1">
                    <a:lumMod val="50000"/>
                  </a:schemeClr>
                </a:solidFill>
              </a:rPr>
              <a:t>Veľmi užitočné linky</a:t>
            </a:r>
            <a:endParaRPr lang="sk-SK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8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BlokTextu 3"/>
          <p:cNvSpPr txBox="1"/>
          <p:nvPr/>
        </p:nvSpPr>
        <p:spPr>
          <a:xfrm>
            <a:off x="694592" y="2664069"/>
            <a:ext cx="65309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err="1"/>
              <a:t>Slack</a:t>
            </a:r>
            <a:endParaRPr lang="sk-SK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800" dirty="0"/>
              <a:t>Kanál </a:t>
            </a:r>
            <a:r>
              <a:rPr lang="sk-SK" sz="2800" dirty="0" err="1"/>
              <a:t>efaktúra</a:t>
            </a:r>
            <a:endParaRPr lang="sk-SK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800" dirty="0"/>
              <a:t>Kanál QRSK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800" dirty="0"/>
              <a:t>Kanál Oauth2.0 API</a:t>
            </a:r>
          </a:p>
          <a:p>
            <a:pPr lvl="1"/>
            <a:endParaRPr lang="sk-SK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Email: efaktura@financnasprava.sk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46" y="2597395"/>
            <a:ext cx="381000" cy="36195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21267" y="351367"/>
            <a:ext cx="940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chemeClr val="bg1">
                    <a:lumMod val="50000"/>
                  </a:schemeClr>
                </a:solidFill>
              </a:rPr>
              <a:t>Kolaborácia</a:t>
            </a:r>
            <a:endParaRPr lang="sk-SK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84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44175" y="1140242"/>
            <a:ext cx="1028244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/>
              <a:t>Praktické ukážky</a:t>
            </a:r>
          </a:p>
          <a:p>
            <a:pPr lvl="1"/>
            <a:endParaRPr lang="sk-SK" sz="4400" dirty="0"/>
          </a:p>
          <a:p>
            <a:pPr lvl="1"/>
            <a:r>
              <a:rPr lang="sk-SK" sz="4400" dirty="0"/>
              <a:t>Príklad Servisný </a:t>
            </a:r>
            <a:r>
              <a:rPr lang="sk-SK" sz="4400" dirty="0" err="1"/>
              <a:t>provider</a:t>
            </a:r>
            <a:r>
              <a:rPr lang="sk-SK" sz="4400" dirty="0"/>
              <a:t> (</a:t>
            </a:r>
            <a:r>
              <a:rPr lang="sk-SK" sz="4400" dirty="0" err="1"/>
              <a:t>vibe</a:t>
            </a:r>
            <a:r>
              <a:rPr lang="sk-SK" sz="4400" dirty="0"/>
              <a:t> </a:t>
            </a:r>
            <a:r>
              <a:rPr lang="sk-SK" sz="4400" dirty="0" err="1"/>
              <a:t>coded</a:t>
            </a:r>
            <a:r>
              <a:rPr lang="sk-SK" sz="4400" dirty="0"/>
              <a:t>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k-SK" sz="4400" dirty="0"/>
              <a:t>Web rozhranie (</a:t>
            </a:r>
            <a:r>
              <a:rPr lang="sk-SK" sz="4400" dirty="0" err="1"/>
              <a:t>ionite</a:t>
            </a:r>
            <a:r>
              <a:rPr lang="sk-SK" sz="4400" dirty="0"/>
              <a:t>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k-SK" sz="4400" dirty="0"/>
              <a:t>API na účtovný systém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k-SK" sz="4400" dirty="0">
                <a:hlinkClick r:id="rId2"/>
              </a:rPr>
              <a:t>https://v0-elala-eehfpr.vercel.app/</a:t>
            </a:r>
            <a:endParaRPr lang="sk-SK" sz="4400" dirty="0"/>
          </a:p>
          <a:p>
            <a:pPr lvl="1"/>
            <a:endParaRPr lang="sk-SK" sz="4400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8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1684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ázo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36" y="316524"/>
            <a:ext cx="5262965" cy="559520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901" y="474784"/>
            <a:ext cx="3348720" cy="332972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3826" y="1400542"/>
            <a:ext cx="3482689" cy="3427168"/>
          </a:xfrm>
          <a:prstGeom prst="rect">
            <a:avLst/>
          </a:prstGeom>
        </p:spPr>
      </p:pic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8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5" y="1045001"/>
            <a:ext cx="10144977" cy="5229746"/>
          </a:xfrm>
          <a:prstGeom prst="rect">
            <a:avLst/>
          </a:prstGeom>
        </p:spPr>
      </p:pic>
      <p:sp>
        <p:nvSpPr>
          <p:cNvPr id="5" name="Zástupný objekt pre číslo snímky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7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6780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8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bdĺžnik 46"/>
          <p:cNvSpPr/>
          <p:nvPr/>
        </p:nvSpPr>
        <p:spPr>
          <a:xfrm>
            <a:off x="6274784" y="2174040"/>
            <a:ext cx="5301155" cy="404833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Obdĺžnik 44"/>
          <p:cNvSpPr/>
          <p:nvPr/>
        </p:nvSpPr>
        <p:spPr>
          <a:xfrm>
            <a:off x="628398" y="2110779"/>
            <a:ext cx="5301155" cy="404833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Zaoblený obdĺžnik 1"/>
          <p:cNvSpPr/>
          <p:nvPr/>
        </p:nvSpPr>
        <p:spPr>
          <a:xfrm>
            <a:off x="3423965" y="527858"/>
            <a:ext cx="5345413" cy="745216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Riadiaci výbor </a:t>
            </a:r>
          </a:p>
          <a:p>
            <a:pPr algn="ctr"/>
            <a:r>
              <a:rPr lang="sk-SK" dirty="0"/>
              <a:t>Ministerstvo financií SR</a:t>
            </a:r>
          </a:p>
        </p:txBody>
      </p:sp>
      <p:sp>
        <p:nvSpPr>
          <p:cNvPr id="5" name="Zaoblený obdĺžnik 4"/>
          <p:cNvSpPr/>
          <p:nvPr/>
        </p:nvSpPr>
        <p:spPr>
          <a:xfrm>
            <a:off x="606268" y="1529233"/>
            <a:ext cx="5345413" cy="745216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Legislatívna pracovná skupina</a:t>
            </a:r>
          </a:p>
          <a:p>
            <a:pPr algn="ctr"/>
            <a:r>
              <a:rPr lang="sk-SK" dirty="0"/>
              <a:t>Ministerstvo financií SR</a:t>
            </a:r>
          </a:p>
        </p:txBody>
      </p:sp>
      <p:sp>
        <p:nvSpPr>
          <p:cNvPr id="6" name="Zaoblený obdĺžnik 5"/>
          <p:cNvSpPr/>
          <p:nvPr/>
        </p:nvSpPr>
        <p:spPr>
          <a:xfrm>
            <a:off x="6252655" y="1523253"/>
            <a:ext cx="5345413" cy="7452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Riadiaci výbor</a:t>
            </a:r>
          </a:p>
          <a:p>
            <a:pPr algn="ctr"/>
            <a:r>
              <a:rPr lang="sk-SK" dirty="0"/>
              <a:t>Finančnej správy SR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874095" y="2520157"/>
            <a:ext cx="2765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/>
              <a:t>Legislatíva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6462431" y="2592138"/>
            <a:ext cx="5047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/>
              <a:t>Vytvorenie technického prostredia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6864042" y="3779655"/>
            <a:ext cx="4447126" cy="514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/>
              <a:t>Business Stream</a:t>
            </a:r>
          </a:p>
        </p:txBody>
      </p:sp>
      <p:sp>
        <p:nvSpPr>
          <p:cNvPr id="11" name="Zaoblený obdĺžnik 10"/>
          <p:cNvSpPr/>
          <p:nvPr/>
        </p:nvSpPr>
        <p:spPr>
          <a:xfrm>
            <a:off x="6864042" y="4570589"/>
            <a:ext cx="4447126" cy="514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err="1"/>
              <a:t>Peppol</a:t>
            </a:r>
            <a:r>
              <a:rPr lang="sk-SK" sz="2800" dirty="0"/>
              <a:t> Autorita</a:t>
            </a:r>
          </a:p>
        </p:txBody>
      </p:sp>
      <p:sp>
        <p:nvSpPr>
          <p:cNvPr id="12" name="Zaoblený obdĺžnik 11"/>
          <p:cNvSpPr/>
          <p:nvPr/>
        </p:nvSpPr>
        <p:spPr>
          <a:xfrm>
            <a:off x="6864042" y="5284990"/>
            <a:ext cx="4447126" cy="8741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/>
              <a:t>Aplikačné programové vybavenie (APV)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1304575" y="4313377"/>
            <a:ext cx="3904540" cy="514423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/>
              <a:t>Legislatívna skupina</a:t>
            </a:r>
          </a:p>
        </p:txBody>
      </p:sp>
      <p:cxnSp>
        <p:nvCxnSpPr>
          <p:cNvPr id="37" name="Zalomená spojnica 36"/>
          <p:cNvCxnSpPr>
            <a:stCxn id="2" idx="2"/>
            <a:endCxn id="5" idx="0"/>
          </p:cNvCxnSpPr>
          <p:nvPr/>
        </p:nvCxnSpPr>
        <p:spPr>
          <a:xfrm rot="5400000">
            <a:off x="4559745" y="-7695"/>
            <a:ext cx="256159" cy="2817697"/>
          </a:xfrm>
          <a:prstGeom prst="bentConnector3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Zalomená spojnica 37"/>
          <p:cNvCxnSpPr>
            <a:stCxn id="2" idx="2"/>
            <a:endCxn id="6" idx="0"/>
          </p:cNvCxnSpPr>
          <p:nvPr/>
        </p:nvCxnSpPr>
        <p:spPr>
          <a:xfrm rot="16200000" flipH="1">
            <a:off x="7385928" y="-16182"/>
            <a:ext cx="250179" cy="2828690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799" y="4364492"/>
            <a:ext cx="1542498" cy="21107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3297" y="5085012"/>
            <a:ext cx="800100" cy="619125"/>
          </a:xfrm>
          <a:prstGeom prst="rect">
            <a:avLst/>
          </a:prstGeom>
        </p:spPr>
      </p:pic>
      <p:sp>
        <p:nvSpPr>
          <p:cNvPr id="13" name="Zástupný objekt pre číslo snímky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5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5" y="278423"/>
            <a:ext cx="6310312" cy="6310312"/>
          </a:xfrm>
          <a:prstGeom prst="rect">
            <a:avLst/>
          </a:prstGeom>
        </p:spPr>
      </p:pic>
      <p:sp>
        <p:nvSpPr>
          <p:cNvPr id="4" name="Zástupný objekt pre číslo snímky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7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8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952846" y="289388"/>
            <a:ext cx="962552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Čo nie je predmetom</a:t>
            </a:r>
          </a:p>
          <a:p>
            <a:endParaRPr lang="sk-SK" sz="2000" dirty="0"/>
          </a:p>
          <a:p>
            <a:r>
              <a:rPr lang="sk-SK" sz="2000" dirty="0"/>
              <a:t>Navrhovaná legislatíva</a:t>
            </a:r>
          </a:p>
          <a:p>
            <a:endParaRPr lang="sk-SK" sz="2000" dirty="0"/>
          </a:p>
          <a:p>
            <a:r>
              <a:rPr lang="sk-SK" sz="2000" b="1" dirty="0" err="1"/>
              <a:t>Co</a:t>
            </a:r>
            <a:r>
              <a:rPr lang="sk-SK" sz="2000" b="1" dirty="0"/>
              <a:t> je predmetom </a:t>
            </a:r>
            <a:r>
              <a:rPr lang="sk-SK" sz="2000" b="1" dirty="0" err="1"/>
              <a:t>webinára</a:t>
            </a:r>
            <a:endParaRPr lang="sk-SK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/>
              <a:t>Formát faktúry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/>
              <a:t>Príklady vystavenia, zaslania a prijatia faktúr</a:t>
            </a:r>
          </a:p>
          <a:p>
            <a:endParaRPr lang="sk-SK" sz="2000" dirty="0"/>
          </a:p>
          <a:p>
            <a:r>
              <a:rPr lang="sk-SK" sz="2000" b="1" dirty="0"/>
              <a:t>Tu pre koho je </a:t>
            </a:r>
            <a:r>
              <a:rPr lang="sk-SK" sz="2000" b="1" dirty="0" err="1"/>
              <a:t>webinar</a:t>
            </a:r>
            <a:r>
              <a:rPr lang="sk-SK" sz="2000" b="1" dirty="0"/>
              <a:t> </a:t>
            </a:r>
            <a:r>
              <a:rPr lang="sk-SK" sz="2000" b="1" u="sng" dirty="0"/>
              <a:t>PRIMARNE</a:t>
            </a:r>
            <a:r>
              <a:rPr lang="sk-SK" sz="2000" b="1" dirty="0"/>
              <a:t> určený</a:t>
            </a:r>
          </a:p>
          <a:p>
            <a:endParaRPr lang="sk-SK" sz="2000" b="1" dirty="0"/>
          </a:p>
          <a:p>
            <a:pPr marL="342900" indent="-342900">
              <a:buAutoNum type="arabicPeriod"/>
            </a:pPr>
            <a:r>
              <a:rPr lang="sk-SK" sz="2000" b="1" dirty="0"/>
              <a:t>Výrobcom účtovných – podnikových systémov </a:t>
            </a:r>
          </a:p>
          <a:p>
            <a:pPr marL="342900" indent="-342900">
              <a:buAutoNum type="arabicPeriod"/>
            </a:pPr>
            <a:r>
              <a:rPr lang="sk-SK" sz="2000" dirty="0"/>
              <a:t>Budúci potenciálny poskytovatelia služieb (Service </a:t>
            </a:r>
            <a:r>
              <a:rPr lang="sk-SK" sz="2000" dirty="0" err="1"/>
              <a:t>Providers</a:t>
            </a:r>
            <a:r>
              <a:rPr lang="sk-SK" sz="2000" dirty="0"/>
              <a:t>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/>
              <a:t>IT spoločnosti, </a:t>
            </a:r>
            <a:r>
              <a:rPr lang="sk-SK" sz="2000" dirty="0" err="1"/>
              <a:t>telko</a:t>
            </a:r>
            <a:r>
              <a:rPr lang="sk-SK" sz="2000" dirty="0"/>
              <a:t> operátori, </a:t>
            </a:r>
            <a:r>
              <a:rPr lang="sk-SK" sz="2000" dirty="0" err="1"/>
              <a:t>energo</a:t>
            </a:r>
            <a:r>
              <a:rPr lang="sk-SK" sz="2000" dirty="0"/>
              <a:t> spoločnosti, Slovenská pošta, Spoločnosti zabezpečujúce tlač a distribúciu firemnej dokumentácie..... </a:t>
            </a:r>
          </a:p>
          <a:p>
            <a:endParaRPr lang="sk-SK" sz="2000" dirty="0"/>
          </a:p>
          <a:p>
            <a:r>
              <a:rPr lang="sk-SK" sz="2000" b="1" dirty="0"/>
              <a:t>Očakávaná technická úroveň participantov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err="1"/>
              <a:t>xml</a:t>
            </a:r>
            <a:endParaRPr lang="sk-S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/>
              <a:t>Klient, server, integrácia, API, šifrovaná komunikácia, </a:t>
            </a:r>
            <a:r>
              <a:rPr lang="sk-SK" sz="2000" dirty="0" err="1"/>
              <a:t>access</a:t>
            </a:r>
            <a:r>
              <a:rPr lang="sk-SK" sz="2000" dirty="0"/>
              <a:t> token, </a:t>
            </a:r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4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479431" y="2989385"/>
            <a:ext cx="6268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/>
              <a:t>Predbežná informácia</a:t>
            </a: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8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487019" y="263809"/>
            <a:ext cx="1035878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/>
              <a:t>Predbežnou informáciou sa oznamuje, že do zákona č. 222/2004 </a:t>
            </a:r>
            <a:r>
              <a:rPr lang="sk-SK" sz="3200" dirty="0" err="1"/>
              <a:t>Z.z</a:t>
            </a:r>
            <a:r>
              <a:rPr lang="sk-SK" sz="3200" dirty="0"/>
              <a:t>. o DPH bude s účinnosťou od 1. januára 2027</a:t>
            </a:r>
          </a:p>
          <a:p>
            <a:pPr lvl="1"/>
            <a:r>
              <a:rPr lang="sk-SK" sz="32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3200" dirty="0"/>
              <a:t>zavedená povinnosť pre platiteľov vyhotoviť a prijímať faktúry v </a:t>
            </a:r>
            <a:r>
              <a:rPr lang="sk-SK" sz="3200" b="1" dirty="0"/>
              <a:t>ustanovenom elektronickom formáte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3200" dirty="0"/>
              <a:t>povinnosť </a:t>
            </a:r>
            <a:r>
              <a:rPr lang="sk-SK" sz="3200" b="1" dirty="0"/>
              <a:t>oznamovať údaje</a:t>
            </a:r>
            <a:r>
              <a:rPr lang="sk-SK" sz="3200" dirty="0"/>
              <a:t> z vyhotovených a z prijatých elektronických faktúr pre </a:t>
            </a:r>
            <a:r>
              <a:rPr lang="sk-SK" sz="3200" b="1" dirty="0"/>
              <a:t>tuzemské</a:t>
            </a:r>
            <a:r>
              <a:rPr lang="sk-SK" sz="3200" dirty="0"/>
              <a:t> transakcie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3200" dirty="0"/>
          </a:p>
          <a:p>
            <a:r>
              <a:rPr lang="sk-SK" sz="3200" dirty="0"/>
              <a:t>Na zaslanie faktúry v ustanovenom elektronickom formáte sa </a:t>
            </a:r>
            <a:r>
              <a:rPr lang="sk-SK" sz="3200" b="1" u="sng" dirty="0">
                <a:solidFill>
                  <a:srgbClr val="C00000"/>
                </a:solidFill>
              </a:rPr>
              <a:t>nebude vyžadovať</a:t>
            </a:r>
            <a:r>
              <a:rPr lang="sk-SK" sz="3200" dirty="0">
                <a:solidFill>
                  <a:srgbClr val="C00000"/>
                </a:solidFill>
              </a:rPr>
              <a:t> </a:t>
            </a:r>
            <a:r>
              <a:rPr lang="sk-SK" sz="3200" dirty="0"/>
              <a:t>súhlas odberateľa</a:t>
            </a:r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521070" y="1400045"/>
            <a:ext cx="89457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Rozhodnutie RV Elektronická faktúra o využití decentralizovaného modelu na základe:</a:t>
            </a:r>
          </a:p>
          <a:p>
            <a:endParaRPr lang="sk-SK" sz="2800" dirty="0"/>
          </a:p>
          <a:p>
            <a:pPr marL="342900" indent="-342900">
              <a:buAutoNum type="arabicPeriod"/>
            </a:pPr>
            <a:r>
              <a:rPr lang="sk-SK" sz="2800" dirty="0"/>
              <a:t>Formátu elektronickej faktúry PEPPOL BIS 3</a:t>
            </a:r>
          </a:p>
          <a:p>
            <a:pPr marL="342900" indent="-342900">
              <a:buAutoNum type="arabicPeriod"/>
            </a:pPr>
            <a:r>
              <a:rPr lang="sk-SK" sz="2800" dirty="0"/>
              <a:t>Využití siete </a:t>
            </a:r>
            <a:r>
              <a:rPr lang="sk-SK" sz="2800" dirty="0" err="1"/>
              <a:t>Peppol</a:t>
            </a:r>
            <a:r>
              <a:rPr lang="sk-SK" sz="2800" dirty="0"/>
              <a:t> na doručovanie a e-</a:t>
            </a:r>
            <a:r>
              <a:rPr lang="sk-SK" sz="2800" dirty="0" err="1"/>
              <a:t>reporting</a:t>
            </a:r>
            <a:r>
              <a:rPr lang="sk-SK" sz="2800" dirty="0"/>
              <a:t> údajov z faktúr</a:t>
            </a:r>
          </a:p>
          <a:p>
            <a:pPr marL="342900" indent="-342900">
              <a:buAutoNum type="arabicPeriod"/>
            </a:pPr>
            <a:endParaRPr lang="sk-SK" sz="2800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BlokTextu 4"/>
          <p:cNvSpPr txBox="1"/>
          <p:nvPr/>
        </p:nvSpPr>
        <p:spPr>
          <a:xfrm>
            <a:off x="1521070" y="4611231"/>
            <a:ext cx="76258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/>
              <a:t>Prečo?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Bezpečnosť (</a:t>
            </a:r>
            <a:r>
              <a:rPr lang="sk-SK" sz="2800" dirty="0" err="1"/>
              <a:t>kyber</a:t>
            </a:r>
            <a:r>
              <a:rPr lang="sk-SK" sz="2800" dirty="0"/>
              <a:t> útoky, email </a:t>
            </a:r>
            <a:r>
              <a:rPr lang="sk-SK" sz="2800" dirty="0" err="1"/>
              <a:t>spoofing</a:t>
            </a:r>
            <a:r>
              <a:rPr lang="sk-SK" sz="2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Efektívnosť (</a:t>
            </a:r>
            <a:r>
              <a:rPr lang="sk-SK" sz="2800" dirty="0" err="1"/>
              <a:t>nevymyšlať</a:t>
            </a:r>
            <a:r>
              <a:rPr lang="sk-SK" sz="2800" dirty="0"/>
              <a:t> vymyslené)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err="1"/>
              <a:t>Open</a:t>
            </a:r>
            <a:r>
              <a:rPr lang="sk-SK" sz="2800" dirty="0"/>
              <a:t> – Decentralizované prístup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687749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68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d. %#m. 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reOtPYoKG2cgdYirQ.f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90SqGdy6g3NxtD2p6E2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dMsZsrvl31eVLqMMor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B.NZuufLaGPeEUXzOmu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Z.lo7SqHHteqWgw3uZY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_9IEHDZbrXJqokPlRAs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xZ4Bwj8CeCdA548fO6t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4pjBH1k3aNL3qcOfLG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zM_SbcDkVDiC5NbtFuT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F7JWcUguRnC_llWyjOc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VH6JeHaY7lSY8RUlDA5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4lFCeo.c.IZotY24OrQ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8B..Oby6CUYY_DfH8ox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hXHL0zbm0vN779X5l1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owkd9j4MF8nXTr_7t2Q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._FL8UBVOJa81TLg7AY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xpxIr_YEfCccfuBD5Nu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P1i7aeLvSgCQmFvS2ia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iRd1KxxVTI1VuxG0.9p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eaDvqPNk5VFp5FafZQk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LZVKa8dbi4OkiEeSypW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JMipPiYMARkz9xTvGEn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dUReu2P1kL8D94VACmb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tJVKssW53C.mX8VlDsM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Y1phr2Lt1UkH2SOVxdb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7PyiG.E757V8aY7kKwI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Wh.7EMrqvjLkzhW2GPk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ya0ri0Td3XRDDfx991H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BkqOaDtvnvyHwRQMHi3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igJHE4_ULsRJef57mXr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KH6IIiq6W67FLBSu_.o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t4TKLonC19U3Hzb5y.C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fA0khXDq8j0Rt1C5XfD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SMaZ4aPazec0zFbfJNo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KG4lV9xvMRccz3PBSCT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K_FDISqNgB3cZZ6jRFc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8KUGUJuUwB4ImTSMqpc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zD0hpxYgo_3cX4oROe4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t7fem1VxBYowHCc9eyj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KTH4vZFxQWddcrnYkX.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4oEpi2tts34M26KuX1l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zif7dXYQ46G.7GJGS32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qJoCIeDNyI4Jo9AxTqR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4Apzg2dcCvohYDN0TZh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WCsaPtWfcWRBZXywf.X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W2Xr.8Ko6CTswhGYUxu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a_mhGkHiiKca_URuOGm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0AvaC8UOcTvVkZIWGHB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x2cROsZNC72N07rTcdH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8D5G1KrDZARMZBMjop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_veKZ4wxc.2nyh2_OmE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rHfMHBkBRlIc48_Kg_4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Jh6TXccWVZF.GTTSqvT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YZ.UO_KDh65_tQopZBz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JenWfZF1vhjwf1hpi.2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k6GaqEMK6L9rsNDEXqt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6WJQnOA0wUdNrZGt_ty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8VmiRx7abRrWODWFWoQ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OGxvHmo8HopqbhIs6KW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0B.VTeaxwwW0XvZrQtEB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kERczi1ZmxlsDjnmeGU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fL9CJDwXi_m64wF0TK1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JIMINqua07mh7_vrI_1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5ApY6lq.JjZNjK6g.31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10SOArVhBq0cHE.4Nj3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qrCTcZGqo.6idgl7v04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Oz5eLCf.NM6N7sUHD2K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ycUECaRTG5P65LQIY92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86wS75XD5B0HGT.cFeY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O1f3DfmAFR85GlOi5BL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ICmN0N2GiSm4c6aE46i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Ihd8FXA5w9wZ8yrC6WyQ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4F383B53FC334DBDA480C533EB1459" ma:contentTypeVersion="1" ma:contentTypeDescription="Umožňuje vytvoriť nový dokument." ma:contentTypeScope="" ma:versionID="98c1fdc328462b0ddd4a32ee7033cd1e">
  <xsd:schema xmlns:xsd="http://www.w3.org/2001/XMLSchema" xmlns:xs="http://www.w3.org/2001/XMLSchema" xmlns:p="http://schemas.microsoft.com/office/2006/metadata/properties" xmlns:ns2="02a17a64-797b-4ca1-a426-53cedcb7e95f" targetNamespace="http://schemas.microsoft.com/office/2006/metadata/properties" ma:root="true" ma:fieldsID="2ad35f6b16429ad8469c9b279c0b3445" ns2:_="">
    <xsd:import namespace="02a17a64-797b-4ca1-a426-53cedcb7e95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17a64-797b-4ca1-a426-53cedcb7e9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E90CA2-C296-4E4B-A672-A622B98CE15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2a17a64-797b-4ca1-a426-53cedcb7e95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2F1A55-FEE5-4956-B0D4-F684413ED0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a17a64-797b-4ca1-a426-53cedcb7e9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DB439B-FA04-4DD8-A7AF-B1F08516B7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483</TotalTime>
  <Words>712</Words>
  <Application>Microsoft Office PowerPoint</Application>
  <PresentationFormat>Širokouhlá</PresentationFormat>
  <Paragraphs>170</Paragraphs>
  <Slides>19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Century Gothic</vt:lpstr>
      <vt:lpstr>Wingdings 3</vt:lpstr>
      <vt:lpstr>Ion Boardroom</vt:lpstr>
      <vt:lpstr>think-cell Slide</vt:lpstr>
      <vt:lpstr>Acrobat Document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Opalek DataConcept</dc:creator>
  <cp:lastModifiedBy>Metodika@skdp.sk</cp:lastModifiedBy>
  <cp:revision>54</cp:revision>
  <dcterms:created xsi:type="dcterms:W3CDTF">2019-09-03T08:16:12Z</dcterms:created>
  <dcterms:modified xsi:type="dcterms:W3CDTF">2025-07-01T07:31:23Z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0x010100954F383B53FC334DBDA480C533EB1459</vt:lpwstr>
  </property>
</Properties>
</file>